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Masters/notesMaster1.xml" ContentType="application/vnd.openxmlformats-officedocument.presentationml.notesMaster+xml"/>
  <Override PartName="/ppt/diagrams/drawing3.xml" ContentType="application/vnd.ms-office.drawingml.diagramDrawing+xml"/>
  <Override PartName="/ppt/diagrams/quickStyle3.xml" ContentType="application/vnd.openxmlformats-officedocument.drawingml.diagramStyle+xml"/>
  <Override PartName="/ppt/theme/theme1.xml" ContentType="application/vnd.openxmlformats-officedocument.theme+xml"/>
  <Override PartName="/ppt/theme/theme2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layout6.xml" ContentType="application/vnd.openxmlformats-officedocument.drawingml.diagramLayout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2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quickStyle2.xml" ContentType="application/vnd.openxmlformats-officedocument.drawingml.diagramStyl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597" r:id="rId3"/>
    <p:sldId id="4146" r:id="rId4"/>
    <p:sldId id="584" r:id="rId5"/>
    <p:sldId id="4153" r:id="rId6"/>
    <p:sldId id="4156" r:id="rId7"/>
    <p:sldId id="4157" r:id="rId8"/>
    <p:sldId id="4158" r:id="rId9"/>
    <p:sldId id="269" r:id="rId10"/>
    <p:sldId id="270" r:id="rId11"/>
    <p:sldId id="271" r:id="rId12"/>
    <p:sldId id="259" r:id="rId13"/>
    <p:sldId id="267" r:id="rId14"/>
    <p:sldId id="264" r:id="rId15"/>
    <p:sldId id="268" r:id="rId16"/>
    <p:sldId id="273" r:id="rId17"/>
    <p:sldId id="272" r:id="rId18"/>
    <p:sldId id="274" r:id="rId19"/>
    <p:sldId id="275" r:id="rId20"/>
    <p:sldId id="261" r:id="rId21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customXml" Target="../customXml/item1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svg"/><Relationship Id="rId1" Type="http://schemas.openxmlformats.org/officeDocument/2006/relationships/image" Target="../media/image25.png"/><Relationship Id="rId4" Type="http://schemas.openxmlformats.org/officeDocument/2006/relationships/image" Target="../media/image28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svg"/><Relationship Id="rId1" Type="http://schemas.openxmlformats.org/officeDocument/2006/relationships/image" Target="../media/image25.png"/><Relationship Id="rId4" Type="http://schemas.openxmlformats.org/officeDocument/2006/relationships/image" Target="../media/image2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110899-E557-403D-ADAA-336817BBA198}" type="doc">
      <dgm:prSet loTypeId="urn:microsoft.com/office/officeart/2005/8/layout/radial4" loCatId="relationship" qsTypeId="urn:microsoft.com/office/officeart/2005/8/quickstyle/3d1" qsCatId="3D" csTypeId="urn:microsoft.com/office/officeart/2005/8/colors/accent1_4" csCatId="accent1" phldr="1"/>
      <dgm:spPr/>
      <dgm:t>
        <a:bodyPr/>
        <a:lstStyle/>
        <a:p>
          <a:endParaRPr lang="es-CO"/>
        </a:p>
      </dgm:t>
    </dgm:pt>
    <dgm:pt modelId="{17B94247-B9E0-4427-AE0B-6AA23305C260}">
      <dgm:prSet phldrT="[Texto]"/>
      <dgm:spPr/>
      <dgm:t>
        <a:bodyPr/>
        <a:lstStyle/>
        <a:p>
          <a:r>
            <a:rPr lang="es-CO" dirty="0"/>
            <a:t>POLÍTICA DE GESTIÓN DOCUMENTAL</a:t>
          </a:r>
        </a:p>
      </dgm:t>
    </dgm:pt>
    <dgm:pt modelId="{D5C86643-577A-48C2-9E18-F9D17A0CDFE6}" type="parTrans" cxnId="{0CFA853C-BFAF-481E-BC29-173EAAC01131}">
      <dgm:prSet/>
      <dgm:spPr/>
      <dgm:t>
        <a:bodyPr/>
        <a:lstStyle/>
        <a:p>
          <a:endParaRPr lang="es-CO"/>
        </a:p>
      </dgm:t>
    </dgm:pt>
    <dgm:pt modelId="{4B918BB2-D0B3-4BA6-89EB-5C1ED4304814}" type="sibTrans" cxnId="{0CFA853C-BFAF-481E-BC29-173EAAC01131}">
      <dgm:prSet/>
      <dgm:spPr/>
      <dgm:t>
        <a:bodyPr/>
        <a:lstStyle/>
        <a:p>
          <a:endParaRPr lang="es-CO"/>
        </a:p>
      </dgm:t>
    </dgm:pt>
    <dgm:pt modelId="{B80D661D-7D3D-4748-90F4-11B95F2520AF}">
      <dgm:prSet phldrT="[Texto]"/>
      <dgm:spPr/>
      <dgm:t>
        <a:bodyPr/>
        <a:lstStyle/>
        <a:p>
          <a:r>
            <a:rPr lang="es-CO" dirty="0"/>
            <a:t>Eficiencia administrativa</a:t>
          </a:r>
        </a:p>
      </dgm:t>
    </dgm:pt>
    <dgm:pt modelId="{7760D4F7-8984-4531-B9DB-714A7EE47E8E}" type="parTrans" cxnId="{43842D9D-ED90-4F3E-9BA4-C9A26DE40D46}">
      <dgm:prSet/>
      <dgm:spPr/>
      <dgm:t>
        <a:bodyPr/>
        <a:lstStyle/>
        <a:p>
          <a:endParaRPr lang="es-CO"/>
        </a:p>
      </dgm:t>
    </dgm:pt>
    <dgm:pt modelId="{7C645C11-53C3-4121-BD4F-C28E1F70D781}" type="sibTrans" cxnId="{43842D9D-ED90-4F3E-9BA4-C9A26DE40D46}">
      <dgm:prSet/>
      <dgm:spPr/>
      <dgm:t>
        <a:bodyPr/>
        <a:lstStyle/>
        <a:p>
          <a:endParaRPr lang="es-CO"/>
        </a:p>
      </dgm:t>
    </dgm:pt>
    <dgm:pt modelId="{92A82243-2850-46B1-8A85-CD7CDBA96BCE}">
      <dgm:prSet phldrT="[Texto]"/>
      <dgm:spPr/>
      <dgm:t>
        <a:bodyPr/>
        <a:lstStyle/>
        <a:p>
          <a:r>
            <a:rPr lang="es-CO" dirty="0"/>
            <a:t>Fortalecimiento de la Gestión Documental</a:t>
          </a:r>
        </a:p>
      </dgm:t>
    </dgm:pt>
    <dgm:pt modelId="{B9F4E6BA-9F03-48B8-873C-62B13BB9C8D7}" type="parTrans" cxnId="{5C868BFD-C160-4DBE-9A53-A5E4F4296D39}">
      <dgm:prSet/>
      <dgm:spPr/>
      <dgm:t>
        <a:bodyPr/>
        <a:lstStyle/>
        <a:p>
          <a:endParaRPr lang="es-CO"/>
        </a:p>
      </dgm:t>
    </dgm:pt>
    <dgm:pt modelId="{74A16D33-1C11-4D30-AF3E-A22B98AB4E21}" type="sibTrans" cxnId="{5C868BFD-C160-4DBE-9A53-A5E4F4296D39}">
      <dgm:prSet/>
      <dgm:spPr/>
      <dgm:t>
        <a:bodyPr/>
        <a:lstStyle/>
        <a:p>
          <a:endParaRPr lang="es-CO"/>
        </a:p>
      </dgm:t>
    </dgm:pt>
    <dgm:pt modelId="{ED29781C-0927-40C5-9C83-118BCC1B36A9}">
      <dgm:prSet phldrT="[Texto]"/>
      <dgm:spPr/>
      <dgm:t>
        <a:bodyPr/>
        <a:lstStyle/>
        <a:p>
          <a:r>
            <a:rPr lang="es-CO" dirty="0"/>
            <a:t>Promoción de la</a:t>
          </a:r>
        </a:p>
        <a:p>
          <a:r>
            <a:rPr lang="es-MX" dirty="0"/>
            <a:t>transparencia y acceso a la información pública</a:t>
          </a:r>
          <a:endParaRPr lang="es-CO" dirty="0"/>
        </a:p>
      </dgm:t>
    </dgm:pt>
    <dgm:pt modelId="{2063871D-C5B5-4068-A1B0-14B16004BC35}" type="parTrans" cxnId="{53E08F20-1263-452A-A633-BA52743F1E94}">
      <dgm:prSet/>
      <dgm:spPr/>
      <dgm:t>
        <a:bodyPr/>
        <a:lstStyle/>
        <a:p>
          <a:endParaRPr lang="es-CO"/>
        </a:p>
      </dgm:t>
    </dgm:pt>
    <dgm:pt modelId="{B621FBB3-7E6E-4610-A839-85616727D525}" type="sibTrans" cxnId="{53E08F20-1263-452A-A633-BA52743F1E94}">
      <dgm:prSet/>
      <dgm:spPr/>
      <dgm:t>
        <a:bodyPr/>
        <a:lstStyle/>
        <a:p>
          <a:endParaRPr lang="es-CO"/>
        </a:p>
      </dgm:t>
    </dgm:pt>
    <dgm:pt modelId="{B79727EC-0ED6-4558-B494-4AB01494341F}">
      <dgm:prSet phldrT="[Texto]"/>
      <dgm:spPr/>
      <dgm:t>
        <a:bodyPr/>
        <a:lstStyle/>
        <a:p>
          <a:r>
            <a:rPr lang="es-CO" dirty="0"/>
            <a:t>Seguridad de la información</a:t>
          </a:r>
        </a:p>
      </dgm:t>
    </dgm:pt>
    <dgm:pt modelId="{7D723CCB-4E30-41F9-B479-282EE17065CF}" type="parTrans" cxnId="{F726EAE3-CCE4-41D8-A86D-0EEC3BC7F44B}">
      <dgm:prSet/>
      <dgm:spPr/>
      <dgm:t>
        <a:bodyPr/>
        <a:lstStyle/>
        <a:p>
          <a:endParaRPr lang="es-CO"/>
        </a:p>
      </dgm:t>
    </dgm:pt>
    <dgm:pt modelId="{E3886AF7-1B63-4C1B-BB61-A513D25B2461}" type="sibTrans" cxnId="{F726EAE3-CCE4-41D8-A86D-0EEC3BC7F44B}">
      <dgm:prSet/>
      <dgm:spPr/>
      <dgm:t>
        <a:bodyPr/>
        <a:lstStyle/>
        <a:p>
          <a:endParaRPr lang="es-CO"/>
        </a:p>
      </dgm:t>
    </dgm:pt>
    <dgm:pt modelId="{7BF14DF0-A8DF-4262-9FC9-3C09395537F0}">
      <dgm:prSet phldrT="[Texto]"/>
      <dgm:spPr/>
      <dgm:t>
        <a:bodyPr/>
        <a:lstStyle/>
        <a:p>
          <a:r>
            <a:rPr lang="es-CO" dirty="0"/>
            <a:t>Protección del patrimonio documental</a:t>
          </a:r>
        </a:p>
      </dgm:t>
    </dgm:pt>
    <dgm:pt modelId="{8A013168-FAAE-4EF5-9A39-24B28956A5E7}" type="parTrans" cxnId="{2A329B59-9362-4A02-B615-3EA011A88032}">
      <dgm:prSet/>
      <dgm:spPr/>
      <dgm:t>
        <a:bodyPr/>
        <a:lstStyle/>
        <a:p>
          <a:endParaRPr lang="es-CO"/>
        </a:p>
      </dgm:t>
    </dgm:pt>
    <dgm:pt modelId="{1C358BC3-C217-4564-8C5D-1AE348C59159}" type="sibTrans" cxnId="{2A329B59-9362-4A02-B615-3EA011A88032}">
      <dgm:prSet/>
      <dgm:spPr/>
      <dgm:t>
        <a:bodyPr/>
        <a:lstStyle/>
        <a:p>
          <a:endParaRPr lang="es-CO"/>
        </a:p>
      </dgm:t>
    </dgm:pt>
    <dgm:pt modelId="{91C50D89-3A8B-44AE-B90E-782CD254613F}" type="pres">
      <dgm:prSet presAssocID="{1D110899-E557-403D-ADAA-336817BBA198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211357FB-F996-4759-ADB0-8D46B4C2F540}" type="pres">
      <dgm:prSet presAssocID="{17B94247-B9E0-4427-AE0B-6AA23305C260}" presName="centerShape" presStyleLbl="node0" presStyleIdx="0" presStyleCnt="1"/>
      <dgm:spPr/>
    </dgm:pt>
    <dgm:pt modelId="{461CB191-2B53-4D79-90C8-8EF6715FC5BB}" type="pres">
      <dgm:prSet presAssocID="{7760D4F7-8984-4531-B9DB-714A7EE47E8E}" presName="parTrans" presStyleLbl="bgSibTrans2D1" presStyleIdx="0" presStyleCnt="5"/>
      <dgm:spPr/>
    </dgm:pt>
    <dgm:pt modelId="{92C59883-BBCF-4ECA-8E83-2D99F5801DBC}" type="pres">
      <dgm:prSet presAssocID="{B80D661D-7D3D-4748-90F4-11B95F2520AF}" presName="node" presStyleLbl="node1" presStyleIdx="0" presStyleCnt="5">
        <dgm:presLayoutVars>
          <dgm:bulletEnabled val="1"/>
        </dgm:presLayoutVars>
      </dgm:prSet>
      <dgm:spPr/>
    </dgm:pt>
    <dgm:pt modelId="{8B2BD6AA-8FB3-40D7-A385-202FD16FF93A}" type="pres">
      <dgm:prSet presAssocID="{B9F4E6BA-9F03-48B8-873C-62B13BB9C8D7}" presName="parTrans" presStyleLbl="bgSibTrans2D1" presStyleIdx="1" presStyleCnt="5"/>
      <dgm:spPr/>
    </dgm:pt>
    <dgm:pt modelId="{47E5B918-AC88-451D-881C-C33B3CBAF989}" type="pres">
      <dgm:prSet presAssocID="{92A82243-2850-46B1-8A85-CD7CDBA96BCE}" presName="node" presStyleLbl="node1" presStyleIdx="1" presStyleCnt="5">
        <dgm:presLayoutVars>
          <dgm:bulletEnabled val="1"/>
        </dgm:presLayoutVars>
      </dgm:prSet>
      <dgm:spPr/>
    </dgm:pt>
    <dgm:pt modelId="{03E3A8E0-1496-45AE-962E-D9DD240AF4AB}" type="pres">
      <dgm:prSet presAssocID="{2063871D-C5B5-4068-A1B0-14B16004BC35}" presName="parTrans" presStyleLbl="bgSibTrans2D1" presStyleIdx="2" presStyleCnt="5"/>
      <dgm:spPr/>
    </dgm:pt>
    <dgm:pt modelId="{79FA96A2-7881-4B67-A7D4-0E9D34D176FF}" type="pres">
      <dgm:prSet presAssocID="{ED29781C-0927-40C5-9C83-118BCC1B36A9}" presName="node" presStyleLbl="node1" presStyleIdx="2" presStyleCnt="5">
        <dgm:presLayoutVars>
          <dgm:bulletEnabled val="1"/>
        </dgm:presLayoutVars>
      </dgm:prSet>
      <dgm:spPr/>
    </dgm:pt>
    <dgm:pt modelId="{5C414DBA-384F-48EB-882B-7A03A2BCAF1B}" type="pres">
      <dgm:prSet presAssocID="{7D723CCB-4E30-41F9-B479-282EE17065CF}" presName="parTrans" presStyleLbl="bgSibTrans2D1" presStyleIdx="3" presStyleCnt="5"/>
      <dgm:spPr/>
    </dgm:pt>
    <dgm:pt modelId="{0A33C0AD-5DFD-425E-81FC-BF17B377FD4F}" type="pres">
      <dgm:prSet presAssocID="{B79727EC-0ED6-4558-B494-4AB01494341F}" presName="node" presStyleLbl="node1" presStyleIdx="3" presStyleCnt="5">
        <dgm:presLayoutVars>
          <dgm:bulletEnabled val="1"/>
        </dgm:presLayoutVars>
      </dgm:prSet>
      <dgm:spPr/>
    </dgm:pt>
    <dgm:pt modelId="{410DA369-3D02-4EF4-8CC2-4CFBF47ED7C6}" type="pres">
      <dgm:prSet presAssocID="{8A013168-FAAE-4EF5-9A39-24B28956A5E7}" presName="parTrans" presStyleLbl="bgSibTrans2D1" presStyleIdx="4" presStyleCnt="5"/>
      <dgm:spPr/>
    </dgm:pt>
    <dgm:pt modelId="{313F6B02-6DF2-42BC-A304-A53440014B41}" type="pres">
      <dgm:prSet presAssocID="{7BF14DF0-A8DF-4262-9FC9-3C09395537F0}" presName="node" presStyleLbl="node1" presStyleIdx="4" presStyleCnt="5">
        <dgm:presLayoutVars>
          <dgm:bulletEnabled val="1"/>
        </dgm:presLayoutVars>
      </dgm:prSet>
      <dgm:spPr/>
    </dgm:pt>
  </dgm:ptLst>
  <dgm:cxnLst>
    <dgm:cxn modelId="{F160A40E-8C0D-4E2D-9060-2A5214E1C40D}" type="presOf" srcId="{7D723CCB-4E30-41F9-B479-282EE17065CF}" destId="{5C414DBA-384F-48EB-882B-7A03A2BCAF1B}" srcOrd="0" destOrd="0" presId="urn:microsoft.com/office/officeart/2005/8/layout/radial4"/>
    <dgm:cxn modelId="{1FB8201B-B006-45E6-BD1C-6E148CB0565A}" type="presOf" srcId="{1D110899-E557-403D-ADAA-336817BBA198}" destId="{91C50D89-3A8B-44AE-B90E-782CD254613F}" srcOrd="0" destOrd="0" presId="urn:microsoft.com/office/officeart/2005/8/layout/radial4"/>
    <dgm:cxn modelId="{53E08F20-1263-452A-A633-BA52743F1E94}" srcId="{17B94247-B9E0-4427-AE0B-6AA23305C260}" destId="{ED29781C-0927-40C5-9C83-118BCC1B36A9}" srcOrd="2" destOrd="0" parTransId="{2063871D-C5B5-4068-A1B0-14B16004BC35}" sibTransId="{B621FBB3-7E6E-4610-A839-85616727D525}"/>
    <dgm:cxn modelId="{D940712A-CBD6-4C5C-BFC8-61E2F506A316}" type="presOf" srcId="{ED29781C-0927-40C5-9C83-118BCC1B36A9}" destId="{79FA96A2-7881-4B67-A7D4-0E9D34D176FF}" srcOrd="0" destOrd="0" presId="urn:microsoft.com/office/officeart/2005/8/layout/radial4"/>
    <dgm:cxn modelId="{8A71A12F-2A78-4E26-A0D4-91440A592E89}" type="presOf" srcId="{8A013168-FAAE-4EF5-9A39-24B28956A5E7}" destId="{410DA369-3D02-4EF4-8CC2-4CFBF47ED7C6}" srcOrd="0" destOrd="0" presId="urn:microsoft.com/office/officeart/2005/8/layout/radial4"/>
    <dgm:cxn modelId="{0CFA853C-BFAF-481E-BC29-173EAAC01131}" srcId="{1D110899-E557-403D-ADAA-336817BBA198}" destId="{17B94247-B9E0-4427-AE0B-6AA23305C260}" srcOrd="0" destOrd="0" parTransId="{D5C86643-577A-48C2-9E18-F9D17A0CDFE6}" sibTransId="{4B918BB2-D0B3-4BA6-89EB-5C1ED4304814}"/>
    <dgm:cxn modelId="{DA1DC46E-B99F-4CBD-97A5-059D958698B0}" type="presOf" srcId="{7BF14DF0-A8DF-4262-9FC9-3C09395537F0}" destId="{313F6B02-6DF2-42BC-A304-A53440014B41}" srcOrd="0" destOrd="0" presId="urn:microsoft.com/office/officeart/2005/8/layout/radial4"/>
    <dgm:cxn modelId="{4BB96E76-C063-49D8-9255-A6FF7E387972}" type="presOf" srcId="{B80D661D-7D3D-4748-90F4-11B95F2520AF}" destId="{92C59883-BBCF-4ECA-8E83-2D99F5801DBC}" srcOrd="0" destOrd="0" presId="urn:microsoft.com/office/officeart/2005/8/layout/radial4"/>
    <dgm:cxn modelId="{2A329B59-9362-4A02-B615-3EA011A88032}" srcId="{17B94247-B9E0-4427-AE0B-6AA23305C260}" destId="{7BF14DF0-A8DF-4262-9FC9-3C09395537F0}" srcOrd="4" destOrd="0" parTransId="{8A013168-FAAE-4EF5-9A39-24B28956A5E7}" sibTransId="{1C358BC3-C217-4564-8C5D-1AE348C59159}"/>
    <dgm:cxn modelId="{EA61C795-4264-4917-BD47-1963EF15929E}" type="presOf" srcId="{B79727EC-0ED6-4558-B494-4AB01494341F}" destId="{0A33C0AD-5DFD-425E-81FC-BF17B377FD4F}" srcOrd="0" destOrd="0" presId="urn:microsoft.com/office/officeart/2005/8/layout/radial4"/>
    <dgm:cxn modelId="{2AA6E49C-D403-4F6C-A4CC-186A28062153}" type="presOf" srcId="{B9F4E6BA-9F03-48B8-873C-62B13BB9C8D7}" destId="{8B2BD6AA-8FB3-40D7-A385-202FD16FF93A}" srcOrd="0" destOrd="0" presId="urn:microsoft.com/office/officeart/2005/8/layout/radial4"/>
    <dgm:cxn modelId="{43842D9D-ED90-4F3E-9BA4-C9A26DE40D46}" srcId="{17B94247-B9E0-4427-AE0B-6AA23305C260}" destId="{B80D661D-7D3D-4748-90F4-11B95F2520AF}" srcOrd="0" destOrd="0" parTransId="{7760D4F7-8984-4531-B9DB-714A7EE47E8E}" sibTransId="{7C645C11-53C3-4121-BD4F-C28E1F70D781}"/>
    <dgm:cxn modelId="{E9B6DAB3-C424-4127-BE31-4B0039CF38EB}" type="presOf" srcId="{7760D4F7-8984-4531-B9DB-714A7EE47E8E}" destId="{461CB191-2B53-4D79-90C8-8EF6715FC5BB}" srcOrd="0" destOrd="0" presId="urn:microsoft.com/office/officeart/2005/8/layout/radial4"/>
    <dgm:cxn modelId="{231BFBC7-CDC9-42BF-BDFC-FB79DC7DB3FE}" type="presOf" srcId="{92A82243-2850-46B1-8A85-CD7CDBA96BCE}" destId="{47E5B918-AC88-451D-881C-C33B3CBAF989}" srcOrd="0" destOrd="0" presId="urn:microsoft.com/office/officeart/2005/8/layout/radial4"/>
    <dgm:cxn modelId="{D06431C8-BF44-4402-B9CE-2F64D2E37FD7}" type="presOf" srcId="{17B94247-B9E0-4427-AE0B-6AA23305C260}" destId="{211357FB-F996-4759-ADB0-8D46B4C2F540}" srcOrd="0" destOrd="0" presId="urn:microsoft.com/office/officeart/2005/8/layout/radial4"/>
    <dgm:cxn modelId="{317B91C9-4A2C-4DE1-BA79-E010CA62AD86}" type="presOf" srcId="{2063871D-C5B5-4068-A1B0-14B16004BC35}" destId="{03E3A8E0-1496-45AE-962E-D9DD240AF4AB}" srcOrd="0" destOrd="0" presId="urn:microsoft.com/office/officeart/2005/8/layout/radial4"/>
    <dgm:cxn modelId="{F726EAE3-CCE4-41D8-A86D-0EEC3BC7F44B}" srcId="{17B94247-B9E0-4427-AE0B-6AA23305C260}" destId="{B79727EC-0ED6-4558-B494-4AB01494341F}" srcOrd="3" destOrd="0" parTransId="{7D723CCB-4E30-41F9-B479-282EE17065CF}" sibTransId="{E3886AF7-1B63-4C1B-BB61-A513D25B2461}"/>
    <dgm:cxn modelId="{5C868BFD-C160-4DBE-9A53-A5E4F4296D39}" srcId="{17B94247-B9E0-4427-AE0B-6AA23305C260}" destId="{92A82243-2850-46B1-8A85-CD7CDBA96BCE}" srcOrd="1" destOrd="0" parTransId="{B9F4E6BA-9F03-48B8-873C-62B13BB9C8D7}" sibTransId="{74A16D33-1C11-4D30-AF3E-A22B98AB4E21}"/>
    <dgm:cxn modelId="{51A8A29C-C080-40B0-8FD0-8E106E469B78}" type="presParOf" srcId="{91C50D89-3A8B-44AE-B90E-782CD254613F}" destId="{211357FB-F996-4759-ADB0-8D46B4C2F540}" srcOrd="0" destOrd="0" presId="urn:microsoft.com/office/officeart/2005/8/layout/radial4"/>
    <dgm:cxn modelId="{9E9EEEAA-B9F5-4356-BE80-DBF26836640A}" type="presParOf" srcId="{91C50D89-3A8B-44AE-B90E-782CD254613F}" destId="{461CB191-2B53-4D79-90C8-8EF6715FC5BB}" srcOrd="1" destOrd="0" presId="urn:microsoft.com/office/officeart/2005/8/layout/radial4"/>
    <dgm:cxn modelId="{7CF16516-DCDB-40C0-8C7A-4202696FAE29}" type="presParOf" srcId="{91C50D89-3A8B-44AE-B90E-782CD254613F}" destId="{92C59883-BBCF-4ECA-8E83-2D99F5801DBC}" srcOrd="2" destOrd="0" presId="urn:microsoft.com/office/officeart/2005/8/layout/radial4"/>
    <dgm:cxn modelId="{32932B8D-C73B-474F-B15A-F7BC294D11FF}" type="presParOf" srcId="{91C50D89-3A8B-44AE-B90E-782CD254613F}" destId="{8B2BD6AA-8FB3-40D7-A385-202FD16FF93A}" srcOrd="3" destOrd="0" presId="urn:microsoft.com/office/officeart/2005/8/layout/radial4"/>
    <dgm:cxn modelId="{08EA0330-5BF2-4FBC-BE41-2664F985E1FF}" type="presParOf" srcId="{91C50D89-3A8B-44AE-B90E-782CD254613F}" destId="{47E5B918-AC88-451D-881C-C33B3CBAF989}" srcOrd="4" destOrd="0" presId="urn:microsoft.com/office/officeart/2005/8/layout/radial4"/>
    <dgm:cxn modelId="{A670E301-BEC1-40DC-9EB5-780C0BE0EA16}" type="presParOf" srcId="{91C50D89-3A8B-44AE-B90E-782CD254613F}" destId="{03E3A8E0-1496-45AE-962E-D9DD240AF4AB}" srcOrd="5" destOrd="0" presId="urn:microsoft.com/office/officeart/2005/8/layout/radial4"/>
    <dgm:cxn modelId="{CDF5E2BD-0015-4433-93EF-471EF1F09B9D}" type="presParOf" srcId="{91C50D89-3A8B-44AE-B90E-782CD254613F}" destId="{79FA96A2-7881-4B67-A7D4-0E9D34D176FF}" srcOrd="6" destOrd="0" presId="urn:microsoft.com/office/officeart/2005/8/layout/radial4"/>
    <dgm:cxn modelId="{3E5E0C20-CA21-483A-BDE3-D1F4779A816A}" type="presParOf" srcId="{91C50D89-3A8B-44AE-B90E-782CD254613F}" destId="{5C414DBA-384F-48EB-882B-7A03A2BCAF1B}" srcOrd="7" destOrd="0" presId="urn:microsoft.com/office/officeart/2005/8/layout/radial4"/>
    <dgm:cxn modelId="{BE40452E-4006-4751-81EA-8F243EECCC7E}" type="presParOf" srcId="{91C50D89-3A8B-44AE-B90E-782CD254613F}" destId="{0A33C0AD-5DFD-425E-81FC-BF17B377FD4F}" srcOrd="8" destOrd="0" presId="urn:microsoft.com/office/officeart/2005/8/layout/radial4"/>
    <dgm:cxn modelId="{A00EC8C9-1D4F-47B2-9C0B-1CC164CABD7B}" type="presParOf" srcId="{91C50D89-3A8B-44AE-B90E-782CD254613F}" destId="{410DA369-3D02-4EF4-8CC2-4CFBF47ED7C6}" srcOrd="9" destOrd="0" presId="urn:microsoft.com/office/officeart/2005/8/layout/radial4"/>
    <dgm:cxn modelId="{7CFBC010-F89A-4CB6-BC68-B7DB752F245B}" type="presParOf" srcId="{91C50D89-3A8B-44AE-B90E-782CD254613F}" destId="{313F6B02-6DF2-42BC-A304-A53440014B41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4492454-8FBB-4160-81D8-AA21E4029BA6}" type="doc">
      <dgm:prSet loTypeId="urn:microsoft.com/office/officeart/2009/3/layout/StepUpProcess" loCatId="process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s-CO"/>
        </a:p>
      </dgm:t>
    </dgm:pt>
    <dgm:pt modelId="{A49DA6EA-4BC1-47FE-ACEF-D2FC568B078E}">
      <dgm:prSet phldrT="[Texto]" custT="1"/>
      <dgm:spPr/>
      <dgm:t>
        <a:bodyPr/>
        <a:lstStyle/>
        <a:p>
          <a:r>
            <a:rPr lang="es-CO" sz="1600" dirty="0">
              <a:latin typeface="+mj-lt"/>
            </a:rPr>
            <a:t>COMPONENTES</a:t>
          </a:r>
        </a:p>
      </dgm:t>
    </dgm:pt>
    <dgm:pt modelId="{4A301FA6-595F-422F-B2CB-08731281BC72}" type="parTrans" cxnId="{4CC1C301-A395-42EB-A6C1-0E6F33F6DC26}">
      <dgm:prSet/>
      <dgm:spPr/>
      <dgm:t>
        <a:bodyPr/>
        <a:lstStyle/>
        <a:p>
          <a:endParaRPr lang="es-CO" sz="2800">
            <a:latin typeface="+mj-lt"/>
          </a:endParaRPr>
        </a:p>
      </dgm:t>
    </dgm:pt>
    <dgm:pt modelId="{770047E3-C88A-47CB-8B11-B6387EB2988F}" type="sibTrans" cxnId="{4CC1C301-A395-42EB-A6C1-0E6F33F6DC26}">
      <dgm:prSet/>
      <dgm:spPr/>
      <dgm:t>
        <a:bodyPr/>
        <a:lstStyle/>
        <a:p>
          <a:endParaRPr lang="es-CO" sz="2800">
            <a:latin typeface="+mj-lt"/>
          </a:endParaRPr>
        </a:p>
      </dgm:t>
    </dgm:pt>
    <dgm:pt modelId="{6CEF8371-41D0-45F1-A28C-18AF35CE4914}">
      <dgm:prSet phldrT="[Texto]" custT="1"/>
      <dgm:spPr/>
      <dgm:t>
        <a:bodyPr/>
        <a:lstStyle/>
        <a:p>
          <a:r>
            <a:rPr lang="es-CO" sz="1600" dirty="0">
              <a:latin typeface="+mj-lt"/>
            </a:rPr>
            <a:t>Estratégico:</a:t>
          </a:r>
        </a:p>
        <a:p>
          <a:r>
            <a:rPr lang="es-CO" sz="1600" dirty="0">
              <a:latin typeface="+mj-lt"/>
            </a:rPr>
            <a:t>Gestión de documentos y administración de archivos</a:t>
          </a:r>
        </a:p>
      </dgm:t>
    </dgm:pt>
    <dgm:pt modelId="{4B71F63A-EA03-452A-AD7F-A773A32F8053}" type="parTrans" cxnId="{E45364F8-F3DF-4914-80E0-252C55EF3F83}">
      <dgm:prSet/>
      <dgm:spPr/>
      <dgm:t>
        <a:bodyPr/>
        <a:lstStyle/>
        <a:p>
          <a:endParaRPr lang="es-CO" sz="2800">
            <a:latin typeface="+mj-lt"/>
          </a:endParaRPr>
        </a:p>
      </dgm:t>
    </dgm:pt>
    <dgm:pt modelId="{E1F95CDA-EEA9-4EE2-BC60-078FC729F18F}" type="sibTrans" cxnId="{E45364F8-F3DF-4914-80E0-252C55EF3F83}">
      <dgm:prSet/>
      <dgm:spPr/>
      <dgm:t>
        <a:bodyPr/>
        <a:lstStyle/>
        <a:p>
          <a:endParaRPr lang="es-CO" sz="2800">
            <a:latin typeface="+mj-lt"/>
          </a:endParaRPr>
        </a:p>
      </dgm:t>
    </dgm:pt>
    <dgm:pt modelId="{F9B5E2FF-670C-42DA-94E0-33ACB173DEBF}">
      <dgm:prSet phldrT="[Texto]" custT="1"/>
      <dgm:spPr/>
      <dgm:t>
        <a:bodyPr/>
        <a:lstStyle/>
        <a:p>
          <a:r>
            <a:rPr lang="es-CO" sz="1600" dirty="0">
              <a:latin typeface="+mj-lt"/>
            </a:rPr>
            <a:t>Administración de archivos:</a:t>
          </a:r>
        </a:p>
        <a:p>
          <a:r>
            <a:rPr lang="es-CO" sz="1600" dirty="0">
              <a:latin typeface="+mj-lt"/>
            </a:rPr>
            <a:t>Estrategias organizacionales </a:t>
          </a:r>
        </a:p>
      </dgm:t>
    </dgm:pt>
    <dgm:pt modelId="{FA9DA276-83D3-400C-A8A2-4F6FE41D5B60}" type="parTrans" cxnId="{DF4E8BCF-F8F3-4314-9EBD-59AE1FD3C4A1}">
      <dgm:prSet/>
      <dgm:spPr/>
      <dgm:t>
        <a:bodyPr/>
        <a:lstStyle/>
        <a:p>
          <a:endParaRPr lang="es-CO" sz="2800">
            <a:latin typeface="+mj-lt"/>
          </a:endParaRPr>
        </a:p>
      </dgm:t>
    </dgm:pt>
    <dgm:pt modelId="{6AD4962F-C969-403B-A325-17F9B9D7BD70}" type="sibTrans" cxnId="{DF4E8BCF-F8F3-4314-9EBD-59AE1FD3C4A1}">
      <dgm:prSet/>
      <dgm:spPr/>
      <dgm:t>
        <a:bodyPr/>
        <a:lstStyle/>
        <a:p>
          <a:endParaRPr lang="es-CO" sz="2800">
            <a:latin typeface="+mj-lt"/>
          </a:endParaRPr>
        </a:p>
      </dgm:t>
    </dgm:pt>
    <dgm:pt modelId="{9E251883-8F59-4372-A7CB-E8807F0D227D}">
      <dgm:prSet phldrT="[Texto]" custT="1"/>
      <dgm:spPr/>
      <dgm:t>
        <a:bodyPr/>
        <a:lstStyle/>
        <a:p>
          <a:r>
            <a:rPr lang="es-MX" sz="1600" dirty="0">
              <a:latin typeface="+mj-lt"/>
            </a:rPr>
            <a:t>Documental:</a:t>
          </a:r>
        </a:p>
        <a:p>
          <a:r>
            <a:rPr lang="es-MX" sz="1600" dirty="0">
              <a:latin typeface="+mj-lt"/>
            </a:rPr>
            <a:t>Planificación, manejo y organización de la documentación producida y recibida</a:t>
          </a:r>
          <a:endParaRPr lang="es-CO" sz="1600" dirty="0">
            <a:latin typeface="+mj-lt"/>
          </a:endParaRPr>
        </a:p>
      </dgm:t>
    </dgm:pt>
    <dgm:pt modelId="{FB104D66-2352-477D-B35F-49BF0D8F2217}" type="parTrans" cxnId="{DFA1626F-E508-4BE2-823E-6FB78D285C00}">
      <dgm:prSet/>
      <dgm:spPr/>
      <dgm:t>
        <a:bodyPr/>
        <a:lstStyle/>
        <a:p>
          <a:endParaRPr lang="es-CO" sz="2800">
            <a:latin typeface="+mj-lt"/>
          </a:endParaRPr>
        </a:p>
      </dgm:t>
    </dgm:pt>
    <dgm:pt modelId="{65A7AE21-2BB5-45B0-ADA8-38A225434136}" type="sibTrans" cxnId="{DFA1626F-E508-4BE2-823E-6FB78D285C00}">
      <dgm:prSet/>
      <dgm:spPr/>
      <dgm:t>
        <a:bodyPr/>
        <a:lstStyle/>
        <a:p>
          <a:endParaRPr lang="es-CO" sz="2800">
            <a:latin typeface="+mj-lt"/>
          </a:endParaRPr>
        </a:p>
      </dgm:t>
    </dgm:pt>
    <dgm:pt modelId="{2CE5BAE5-0C15-4D81-A087-95573FBB0FB1}">
      <dgm:prSet phldrT="[Texto]" custT="1"/>
      <dgm:spPr/>
      <dgm:t>
        <a:bodyPr/>
        <a:lstStyle/>
        <a:p>
          <a:r>
            <a:rPr lang="es-MX" sz="1600" dirty="0">
              <a:latin typeface="+mj-lt"/>
            </a:rPr>
            <a:t>Tecnológico: </a:t>
          </a:r>
        </a:p>
        <a:p>
          <a:r>
            <a:rPr lang="es-MX" sz="1600" dirty="0">
              <a:latin typeface="+mj-lt"/>
            </a:rPr>
            <a:t>Administración electrónica de documentos, seguridad de la información y la interoperabilidad </a:t>
          </a:r>
          <a:endParaRPr lang="es-CO" sz="1600" dirty="0">
            <a:latin typeface="+mj-lt"/>
          </a:endParaRPr>
        </a:p>
      </dgm:t>
    </dgm:pt>
    <dgm:pt modelId="{9166FCB8-B23C-44EA-8365-CC4D7E716325}" type="parTrans" cxnId="{823EFF81-F4C8-474A-94D1-A44B4D3FF933}">
      <dgm:prSet/>
      <dgm:spPr/>
      <dgm:t>
        <a:bodyPr/>
        <a:lstStyle/>
        <a:p>
          <a:endParaRPr lang="es-CO" sz="2800">
            <a:latin typeface="+mj-lt"/>
          </a:endParaRPr>
        </a:p>
      </dgm:t>
    </dgm:pt>
    <dgm:pt modelId="{23E12224-9CA9-4CB8-A427-53E29E988656}" type="sibTrans" cxnId="{823EFF81-F4C8-474A-94D1-A44B4D3FF933}">
      <dgm:prSet/>
      <dgm:spPr/>
      <dgm:t>
        <a:bodyPr/>
        <a:lstStyle/>
        <a:p>
          <a:endParaRPr lang="es-CO" sz="2800">
            <a:latin typeface="+mj-lt"/>
          </a:endParaRPr>
        </a:p>
      </dgm:t>
    </dgm:pt>
    <dgm:pt modelId="{D59D963C-76AD-4AFE-AB6C-FADED8D148B1}">
      <dgm:prSet phldrT="[Texto]" custT="1"/>
      <dgm:spPr/>
      <dgm:t>
        <a:bodyPr/>
        <a:lstStyle/>
        <a:p>
          <a:r>
            <a:rPr lang="es-MX" sz="1600" dirty="0">
              <a:latin typeface="+mj-lt"/>
            </a:rPr>
            <a:t>Cultural:</a:t>
          </a:r>
        </a:p>
        <a:p>
          <a:r>
            <a:rPr lang="es-MX" sz="1600" dirty="0">
              <a:latin typeface="+mj-lt"/>
            </a:rPr>
            <a:t>Optimización de la eficiencia y desarrollo organizacional y cultural de la entidad y la</a:t>
          </a:r>
          <a:endParaRPr lang="es-CO" sz="1600" dirty="0">
            <a:latin typeface="+mj-lt"/>
          </a:endParaRPr>
        </a:p>
        <a:p>
          <a:r>
            <a:rPr lang="es-CO" sz="1600" dirty="0">
              <a:latin typeface="+mj-lt"/>
            </a:rPr>
            <a:t>comunidad</a:t>
          </a:r>
        </a:p>
      </dgm:t>
    </dgm:pt>
    <dgm:pt modelId="{00259EE0-D143-41F1-9498-002D63918401}" type="parTrans" cxnId="{91E39B3A-A464-4A23-A84E-E631B61C65EA}">
      <dgm:prSet/>
      <dgm:spPr/>
      <dgm:t>
        <a:bodyPr/>
        <a:lstStyle/>
        <a:p>
          <a:endParaRPr lang="es-CO" sz="2800">
            <a:latin typeface="+mj-lt"/>
          </a:endParaRPr>
        </a:p>
      </dgm:t>
    </dgm:pt>
    <dgm:pt modelId="{1352A24E-C7B8-4957-BC53-699A85EF6CD7}" type="sibTrans" cxnId="{91E39B3A-A464-4A23-A84E-E631B61C65EA}">
      <dgm:prSet/>
      <dgm:spPr/>
      <dgm:t>
        <a:bodyPr/>
        <a:lstStyle/>
        <a:p>
          <a:endParaRPr lang="es-CO" sz="2800">
            <a:latin typeface="+mj-lt"/>
          </a:endParaRPr>
        </a:p>
      </dgm:t>
    </dgm:pt>
    <dgm:pt modelId="{395EEE3F-24FC-44AC-B6A8-C4507208054E}" type="pres">
      <dgm:prSet presAssocID="{A4492454-8FBB-4160-81D8-AA21E4029BA6}" presName="rootnode" presStyleCnt="0">
        <dgm:presLayoutVars>
          <dgm:chMax/>
          <dgm:chPref/>
          <dgm:dir/>
          <dgm:animLvl val="lvl"/>
        </dgm:presLayoutVars>
      </dgm:prSet>
      <dgm:spPr/>
    </dgm:pt>
    <dgm:pt modelId="{2F7EE7D4-5321-41CB-AAE2-AE6150AA24B0}" type="pres">
      <dgm:prSet presAssocID="{A49DA6EA-4BC1-47FE-ACEF-D2FC568B078E}" presName="composite" presStyleCnt="0"/>
      <dgm:spPr/>
    </dgm:pt>
    <dgm:pt modelId="{79277B56-E1F8-4A62-BFD0-645AB59C7403}" type="pres">
      <dgm:prSet presAssocID="{A49DA6EA-4BC1-47FE-ACEF-D2FC568B078E}" presName="LShape" presStyleLbl="alignNode1" presStyleIdx="0" presStyleCnt="11"/>
      <dgm:spPr/>
    </dgm:pt>
    <dgm:pt modelId="{ED6570AA-C111-46E2-81F1-BC123D929FB2}" type="pres">
      <dgm:prSet presAssocID="{A49DA6EA-4BC1-47FE-ACEF-D2FC568B078E}" presName="ParentText" presStyleLbl="revTx" presStyleIdx="0" presStyleCnt="6">
        <dgm:presLayoutVars>
          <dgm:chMax val="0"/>
          <dgm:chPref val="0"/>
          <dgm:bulletEnabled val="1"/>
        </dgm:presLayoutVars>
      </dgm:prSet>
      <dgm:spPr/>
    </dgm:pt>
    <dgm:pt modelId="{84E70CCE-3AE1-43A6-B6F6-9BD9213A17C4}" type="pres">
      <dgm:prSet presAssocID="{A49DA6EA-4BC1-47FE-ACEF-D2FC568B078E}" presName="Triangle" presStyleLbl="alignNode1" presStyleIdx="1" presStyleCnt="11"/>
      <dgm:spPr/>
    </dgm:pt>
    <dgm:pt modelId="{BEC2F3B4-B0EA-4898-A235-C9FF1E5569BE}" type="pres">
      <dgm:prSet presAssocID="{770047E3-C88A-47CB-8B11-B6387EB2988F}" presName="sibTrans" presStyleCnt="0"/>
      <dgm:spPr/>
    </dgm:pt>
    <dgm:pt modelId="{DDBBCB08-7138-4019-BA91-1A0363391220}" type="pres">
      <dgm:prSet presAssocID="{770047E3-C88A-47CB-8B11-B6387EB2988F}" presName="space" presStyleCnt="0"/>
      <dgm:spPr/>
    </dgm:pt>
    <dgm:pt modelId="{F926FDDC-2DDB-4DFA-8DF8-72E807EA9277}" type="pres">
      <dgm:prSet presAssocID="{6CEF8371-41D0-45F1-A28C-18AF35CE4914}" presName="composite" presStyleCnt="0"/>
      <dgm:spPr/>
    </dgm:pt>
    <dgm:pt modelId="{BA15257C-E250-4F48-92EA-78795C13C491}" type="pres">
      <dgm:prSet presAssocID="{6CEF8371-41D0-45F1-A28C-18AF35CE4914}" presName="LShape" presStyleLbl="alignNode1" presStyleIdx="2" presStyleCnt="11"/>
      <dgm:spPr/>
    </dgm:pt>
    <dgm:pt modelId="{4DE49A8C-DADB-42DD-98F0-AEB263528F6F}" type="pres">
      <dgm:prSet presAssocID="{6CEF8371-41D0-45F1-A28C-18AF35CE4914}" presName="ParentText" presStyleLbl="revTx" presStyleIdx="1" presStyleCnt="6">
        <dgm:presLayoutVars>
          <dgm:chMax val="0"/>
          <dgm:chPref val="0"/>
          <dgm:bulletEnabled val="1"/>
        </dgm:presLayoutVars>
      </dgm:prSet>
      <dgm:spPr/>
    </dgm:pt>
    <dgm:pt modelId="{1ADF60CA-EC08-4963-97F0-B80AE1A1AC04}" type="pres">
      <dgm:prSet presAssocID="{6CEF8371-41D0-45F1-A28C-18AF35CE4914}" presName="Triangle" presStyleLbl="alignNode1" presStyleIdx="3" presStyleCnt="11"/>
      <dgm:spPr/>
    </dgm:pt>
    <dgm:pt modelId="{9CDA1183-C478-4685-8083-2A328F17FC13}" type="pres">
      <dgm:prSet presAssocID="{E1F95CDA-EEA9-4EE2-BC60-078FC729F18F}" presName="sibTrans" presStyleCnt="0"/>
      <dgm:spPr/>
    </dgm:pt>
    <dgm:pt modelId="{D01BF0E1-6F89-455C-9425-C518BAA9DCFE}" type="pres">
      <dgm:prSet presAssocID="{E1F95CDA-EEA9-4EE2-BC60-078FC729F18F}" presName="space" presStyleCnt="0"/>
      <dgm:spPr/>
    </dgm:pt>
    <dgm:pt modelId="{2EF862BF-ED11-4B60-B698-319EDD064AA4}" type="pres">
      <dgm:prSet presAssocID="{F9B5E2FF-670C-42DA-94E0-33ACB173DEBF}" presName="composite" presStyleCnt="0"/>
      <dgm:spPr/>
    </dgm:pt>
    <dgm:pt modelId="{3B3E6FB4-F87D-479A-B387-1557EF5B9884}" type="pres">
      <dgm:prSet presAssocID="{F9B5E2FF-670C-42DA-94E0-33ACB173DEBF}" presName="LShape" presStyleLbl="alignNode1" presStyleIdx="4" presStyleCnt="11"/>
      <dgm:spPr/>
    </dgm:pt>
    <dgm:pt modelId="{802DC625-7A7B-4658-8618-D39FFD883D3A}" type="pres">
      <dgm:prSet presAssocID="{F9B5E2FF-670C-42DA-94E0-33ACB173DEBF}" presName="ParentText" presStyleLbl="revTx" presStyleIdx="2" presStyleCnt="6">
        <dgm:presLayoutVars>
          <dgm:chMax val="0"/>
          <dgm:chPref val="0"/>
          <dgm:bulletEnabled val="1"/>
        </dgm:presLayoutVars>
      </dgm:prSet>
      <dgm:spPr/>
    </dgm:pt>
    <dgm:pt modelId="{D48F0A3E-254B-4615-96DC-38BCAE3FAE1A}" type="pres">
      <dgm:prSet presAssocID="{F9B5E2FF-670C-42DA-94E0-33ACB173DEBF}" presName="Triangle" presStyleLbl="alignNode1" presStyleIdx="5" presStyleCnt="11"/>
      <dgm:spPr/>
    </dgm:pt>
    <dgm:pt modelId="{6339173A-69C0-47BF-8254-CF7B5A7543FD}" type="pres">
      <dgm:prSet presAssocID="{6AD4962F-C969-403B-A325-17F9B9D7BD70}" presName="sibTrans" presStyleCnt="0"/>
      <dgm:spPr/>
    </dgm:pt>
    <dgm:pt modelId="{0709C97C-ED34-42FD-8F14-E93232722889}" type="pres">
      <dgm:prSet presAssocID="{6AD4962F-C969-403B-A325-17F9B9D7BD70}" presName="space" presStyleCnt="0"/>
      <dgm:spPr/>
    </dgm:pt>
    <dgm:pt modelId="{27BC4574-EEC0-4CB6-B446-B80DA61F3FAB}" type="pres">
      <dgm:prSet presAssocID="{9E251883-8F59-4372-A7CB-E8807F0D227D}" presName="composite" presStyleCnt="0"/>
      <dgm:spPr/>
    </dgm:pt>
    <dgm:pt modelId="{8D1DD116-6BA9-4B2D-ABAB-A8110CC2E095}" type="pres">
      <dgm:prSet presAssocID="{9E251883-8F59-4372-A7CB-E8807F0D227D}" presName="LShape" presStyleLbl="alignNode1" presStyleIdx="6" presStyleCnt="11"/>
      <dgm:spPr/>
    </dgm:pt>
    <dgm:pt modelId="{28920E6C-790B-4C15-ADB8-7695944E16D9}" type="pres">
      <dgm:prSet presAssocID="{9E251883-8F59-4372-A7CB-E8807F0D227D}" presName="ParentText" presStyleLbl="revTx" presStyleIdx="3" presStyleCnt="6">
        <dgm:presLayoutVars>
          <dgm:chMax val="0"/>
          <dgm:chPref val="0"/>
          <dgm:bulletEnabled val="1"/>
        </dgm:presLayoutVars>
      </dgm:prSet>
      <dgm:spPr/>
    </dgm:pt>
    <dgm:pt modelId="{49740711-5FF8-4125-A820-6FF98DD47A49}" type="pres">
      <dgm:prSet presAssocID="{9E251883-8F59-4372-A7CB-E8807F0D227D}" presName="Triangle" presStyleLbl="alignNode1" presStyleIdx="7" presStyleCnt="11"/>
      <dgm:spPr/>
    </dgm:pt>
    <dgm:pt modelId="{4865B19F-2FE1-4EE7-9A0C-55C61DC6A858}" type="pres">
      <dgm:prSet presAssocID="{65A7AE21-2BB5-45B0-ADA8-38A225434136}" presName="sibTrans" presStyleCnt="0"/>
      <dgm:spPr/>
    </dgm:pt>
    <dgm:pt modelId="{A124D399-63B2-43EC-850A-34C5249B93C5}" type="pres">
      <dgm:prSet presAssocID="{65A7AE21-2BB5-45B0-ADA8-38A225434136}" presName="space" presStyleCnt="0"/>
      <dgm:spPr/>
    </dgm:pt>
    <dgm:pt modelId="{6E27BC55-3030-42FC-A12A-80600B758E42}" type="pres">
      <dgm:prSet presAssocID="{2CE5BAE5-0C15-4D81-A087-95573FBB0FB1}" presName="composite" presStyleCnt="0"/>
      <dgm:spPr/>
    </dgm:pt>
    <dgm:pt modelId="{27A962FE-A168-4731-92BB-48FAC3AC9845}" type="pres">
      <dgm:prSet presAssocID="{2CE5BAE5-0C15-4D81-A087-95573FBB0FB1}" presName="LShape" presStyleLbl="alignNode1" presStyleIdx="8" presStyleCnt="11"/>
      <dgm:spPr/>
    </dgm:pt>
    <dgm:pt modelId="{CA4FE0B2-E4B5-493B-9C46-372EE1E9992F}" type="pres">
      <dgm:prSet presAssocID="{2CE5BAE5-0C15-4D81-A087-95573FBB0FB1}" presName="ParentText" presStyleLbl="revTx" presStyleIdx="4" presStyleCnt="6">
        <dgm:presLayoutVars>
          <dgm:chMax val="0"/>
          <dgm:chPref val="0"/>
          <dgm:bulletEnabled val="1"/>
        </dgm:presLayoutVars>
      </dgm:prSet>
      <dgm:spPr/>
    </dgm:pt>
    <dgm:pt modelId="{45CC827D-697C-4641-B66E-A123E93268AA}" type="pres">
      <dgm:prSet presAssocID="{2CE5BAE5-0C15-4D81-A087-95573FBB0FB1}" presName="Triangle" presStyleLbl="alignNode1" presStyleIdx="9" presStyleCnt="11"/>
      <dgm:spPr/>
    </dgm:pt>
    <dgm:pt modelId="{22BC5CEB-EABD-439B-A9E2-69277422BE94}" type="pres">
      <dgm:prSet presAssocID="{23E12224-9CA9-4CB8-A427-53E29E988656}" presName="sibTrans" presStyleCnt="0"/>
      <dgm:spPr/>
    </dgm:pt>
    <dgm:pt modelId="{DC7543B2-7690-4A8E-966C-9D160AF027FF}" type="pres">
      <dgm:prSet presAssocID="{23E12224-9CA9-4CB8-A427-53E29E988656}" presName="space" presStyleCnt="0"/>
      <dgm:spPr/>
    </dgm:pt>
    <dgm:pt modelId="{3DA50EDA-3201-418A-A968-5C37C301791D}" type="pres">
      <dgm:prSet presAssocID="{D59D963C-76AD-4AFE-AB6C-FADED8D148B1}" presName="composite" presStyleCnt="0"/>
      <dgm:spPr/>
    </dgm:pt>
    <dgm:pt modelId="{72DDC47D-73FE-41D1-AD66-38AFD672FB6C}" type="pres">
      <dgm:prSet presAssocID="{D59D963C-76AD-4AFE-AB6C-FADED8D148B1}" presName="LShape" presStyleLbl="alignNode1" presStyleIdx="10" presStyleCnt="11"/>
      <dgm:spPr/>
    </dgm:pt>
    <dgm:pt modelId="{03E18688-6ECA-4A33-ACDB-B2C3957F81A7}" type="pres">
      <dgm:prSet presAssocID="{D59D963C-76AD-4AFE-AB6C-FADED8D148B1}" presName="ParentText" presStyleLbl="revTx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70171600-E78D-4AAF-8469-FD42E03127E1}" type="presOf" srcId="{D59D963C-76AD-4AFE-AB6C-FADED8D148B1}" destId="{03E18688-6ECA-4A33-ACDB-B2C3957F81A7}" srcOrd="0" destOrd="0" presId="urn:microsoft.com/office/officeart/2009/3/layout/StepUpProcess"/>
    <dgm:cxn modelId="{4CC1C301-A395-42EB-A6C1-0E6F33F6DC26}" srcId="{A4492454-8FBB-4160-81D8-AA21E4029BA6}" destId="{A49DA6EA-4BC1-47FE-ACEF-D2FC568B078E}" srcOrd="0" destOrd="0" parTransId="{4A301FA6-595F-422F-B2CB-08731281BC72}" sibTransId="{770047E3-C88A-47CB-8B11-B6387EB2988F}"/>
    <dgm:cxn modelId="{92CD1C21-F6DA-45DD-B78E-D5F48CF7AF18}" type="presOf" srcId="{A49DA6EA-4BC1-47FE-ACEF-D2FC568B078E}" destId="{ED6570AA-C111-46E2-81F1-BC123D929FB2}" srcOrd="0" destOrd="0" presId="urn:microsoft.com/office/officeart/2009/3/layout/StepUpProcess"/>
    <dgm:cxn modelId="{91E39B3A-A464-4A23-A84E-E631B61C65EA}" srcId="{A4492454-8FBB-4160-81D8-AA21E4029BA6}" destId="{D59D963C-76AD-4AFE-AB6C-FADED8D148B1}" srcOrd="5" destOrd="0" parTransId="{00259EE0-D143-41F1-9498-002D63918401}" sibTransId="{1352A24E-C7B8-4957-BC53-699A85EF6CD7}"/>
    <dgm:cxn modelId="{4C754965-2CE5-4586-AC32-BB267BADD60D}" type="presOf" srcId="{2CE5BAE5-0C15-4D81-A087-95573FBB0FB1}" destId="{CA4FE0B2-E4B5-493B-9C46-372EE1E9992F}" srcOrd="0" destOrd="0" presId="urn:microsoft.com/office/officeart/2009/3/layout/StepUpProcess"/>
    <dgm:cxn modelId="{DFA1626F-E508-4BE2-823E-6FB78D285C00}" srcId="{A4492454-8FBB-4160-81D8-AA21E4029BA6}" destId="{9E251883-8F59-4372-A7CB-E8807F0D227D}" srcOrd="3" destOrd="0" parTransId="{FB104D66-2352-477D-B35F-49BF0D8F2217}" sibTransId="{65A7AE21-2BB5-45B0-ADA8-38A225434136}"/>
    <dgm:cxn modelId="{A3A6C371-5B9D-4C38-BADC-71810E312A8A}" type="presOf" srcId="{F9B5E2FF-670C-42DA-94E0-33ACB173DEBF}" destId="{802DC625-7A7B-4658-8618-D39FFD883D3A}" srcOrd="0" destOrd="0" presId="urn:microsoft.com/office/officeart/2009/3/layout/StepUpProcess"/>
    <dgm:cxn modelId="{77A42181-C2D7-4E35-96B5-528B8369BA1A}" type="presOf" srcId="{6CEF8371-41D0-45F1-A28C-18AF35CE4914}" destId="{4DE49A8C-DADB-42DD-98F0-AEB263528F6F}" srcOrd="0" destOrd="0" presId="urn:microsoft.com/office/officeart/2009/3/layout/StepUpProcess"/>
    <dgm:cxn modelId="{823EFF81-F4C8-474A-94D1-A44B4D3FF933}" srcId="{A4492454-8FBB-4160-81D8-AA21E4029BA6}" destId="{2CE5BAE5-0C15-4D81-A087-95573FBB0FB1}" srcOrd="4" destOrd="0" parTransId="{9166FCB8-B23C-44EA-8365-CC4D7E716325}" sibTransId="{23E12224-9CA9-4CB8-A427-53E29E988656}"/>
    <dgm:cxn modelId="{62B6B0B4-497C-4CEE-8DF1-EE56AB9E4FD0}" type="presOf" srcId="{A4492454-8FBB-4160-81D8-AA21E4029BA6}" destId="{395EEE3F-24FC-44AC-B6A8-C4507208054E}" srcOrd="0" destOrd="0" presId="urn:microsoft.com/office/officeart/2009/3/layout/StepUpProcess"/>
    <dgm:cxn modelId="{067A5FCF-C799-4ED9-9C46-5C4BC2C08267}" type="presOf" srcId="{9E251883-8F59-4372-A7CB-E8807F0D227D}" destId="{28920E6C-790B-4C15-ADB8-7695944E16D9}" srcOrd="0" destOrd="0" presId="urn:microsoft.com/office/officeart/2009/3/layout/StepUpProcess"/>
    <dgm:cxn modelId="{DF4E8BCF-F8F3-4314-9EBD-59AE1FD3C4A1}" srcId="{A4492454-8FBB-4160-81D8-AA21E4029BA6}" destId="{F9B5E2FF-670C-42DA-94E0-33ACB173DEBF}" srcOrd="2" destOrd="0" parTransId="{FA9DA276-83D3-400C-A8A2-4F6FE41D5B60}" sibTransId="{6AD4962F-C969-403B-A325-17F9B9D7BD70}"/>
    <dgm:cxn modelId="{E45364F8-F3DF-4914-80E0-252C55EF3F83}" srcId="{A4492454-8FBB-4160-81D8-AA21E4029BA6}" destId="{6CEF8371-41D0-45F1-A28C-18AF35CE4914}" srcOrd="1" destOrd="0" parTransId="{4B71F63A-EA03-452A-AD7F-A773A32F8053}" sibTransId="{E1F95CDA-EEA9-4EE2-BC60-078FC729F18F}"/>
    <dgm:cxn modelId="{8EC6B0A9-4CAF-443D-929E-E016724A9D7F}" type="presParOf" srcId="{395EEE3F-24FC-44AC-B6A8-C4507208054E}" destId="{2F7EE7D4-5321-41CB-AAE2-AE6150AA24B0}" srcOrd="0" destOrd="0" presId="urn:microsoft.com/office/officeart/2009/3/layout/StepUpProcess"/>
    <dgm:cxn modelId="{F20F2644-3150-4A29-B131-5B24B0052946}" type="presParOf" srcId="{2F7EE7D4-5321-41CB-AAE2-AE6150AA24B0}" destId="{79277B56-E1F8-4A62-BFD0-645AB59C7403}" srcOrd="0" destOrd="0" presId="urn:microsoft.com/office/officeart/2009/3/layout/StepUpProcess"/>
    <dgm:cxn modelId="{4E57A7E2-F68E-4E46-80A1-1B15A89683DD}" type="presParOf" srcId="{2F7EE7D4-5321-41CB-AAE2-AE6150AA24B0}" destId="{ED6570AA-C111-46E2-81F1-BC123D929FB2}" srcOrd="1" destOrd="0" presId="urn:microsoft.com/office/officeart/2009/3/layout/StepUpProcess"/>
    <dgm:cxn modelId="{AC720A69-B6AB-40BC-9AE6-39DC52F520EC}" type="presParOf" srcId="{2F7EE7D4-5321-41CB-AAE2-AE6150AA24B0}" destId="{84E70CCE-3AE1-43A6-B6F6-9BD9213A17C4}" srcOrd="2" destOrd="0" presId="urn:microsoft.com/office/officeart/2009/3/layout/StepUpProcess"/>
    <dgm:cxn modelId="{76BE1A6E-4159-4647-B547-4E861A8EE70D}" type="presParOf" srcId="{395EEE3F-24FC-44AC-B6A8-C4507208054E}" destId="{BEC2F3B4-B0EA-4898-A235-C9FF1E5569BE}" srcOrd="1" destOrd="0" presId="urn:microsoft.com/office/officeart/2009/3/layout/StepUpProcess"/>
    <dgm:cxn modelId="{1DE2D000-CAC1-4FFD-A002-5562E746B9DC}" type="presParOf" srcId="{BEC2F3B4-B0EA-4898-A235-C9FF1E5569BE}" destId="{DDBBCB08-7138-4019-BA91-1A0363391220}" srcOrd="0" destOrd="0" presId="urn:microsoft.com/office/officeart/2009/3/layout/StepUpProcess"/>
    <dgm:cxn modelId="{175BE529-28E7-43D3-97B7-528EFA41B70B}" type="presParOf" srcId="{395EEE3F-24FC-44AC-B6A8-C4507208054E}" destId="{F926FDDC-2DDB-4DFA-8DF8-72E807EA9277}" srcOrd="2" destOrd="0" presId="urn:microsoft.com/office/officeart/2009/3/layout/StepUpProcess"/>
    <dgm:cxn modelId="{5650ACCB-445E-4707-B756-2EC62B09E289}" type="presParOf" srcId="{F926FDDC-2DDB-4DFA-8DF8-72E807EA9277}" destId="{BA15257C-E250-4F48-92EA-78795C13C491}" srcOrd="0" destOrd="0" presId="urn:microsoft.com/office/officeart/2009/3/layout/StepUpProcess"/>
    <dgm:cxn modelId="{130CE4E9-7703-4CA4-83F2-9815D1C61A62}" type="presParOf" srcId="{F926FDDC-2DDB-4DFA-8DF8-72E807EA9277}" destId="{4DE49A8C-DADB-42DD-98F0-AEB263528F6F}" srcOrd="1" destOrd="0" presId="urn:microsoft.com/office/officeart/2009/3/layout/StepUpProcess"/>
    <dgm:cxn modelId="{3DC03B04-1EE2-4D3B-B2CD-4FA1AC6757D9}" type="presParOf" srcId="{F926FDDC-2DDB-4DFA-8DF8-72E807EA9277}" destId="{1ADF60CA-EC08-4963-97F0-B80AE1A1AC04}" srcOrd="2" destOrd="0" presId="urn:microsoft.com/office/officeart/2009/3/layout/StepUpProcess"/>
    <dgm:cxn modelId="{424E9962-B4C2-429A-9BC4-C32163A68216}" type="presParOf" srcId="{395EEE3F-24FC-44AC-B6A8-C4507208054E}" destId="{9CDA1183-C478-4685-8083-2A328F17FC13}" srcOrd="3" destOrd="0" presId="urn:microsoft.com/office/officeart/2009/3/layout/StepUpProcess"/>
    <dgm:cxn modelId="{C163B023-161D-476C-84CB-4C9D6F642FB1}" type="presParOf" srcId="{9CDA1183-C478-4685-8083-2A328F17FC13}" destId="{D01BF0E1-6F89-455C-9425-C518BAA9DCFE}" srcOrd="0" destOrd="0" presId="urn:microsoft.com/office/officeart/2009/3/layout/StepUpProcess"/>
    <dgm:cxn modelId="{D8F936BA-DAFF-41F0-B10E-4911F0959DA8}" type="presParOf" srcId="{395EEE3F-24FC-44AC-B6A8-C4507208054E}" destId="{2EF862BF-ED11-4B60-B698-319EDD064AA4}" srcOrd="4" destOrd="0" presId="urn:microsoft.com/office/officeart/2009/3/layout/StepUpProcess"/>
    <dgm:cxn modelId="{AC3E88C9-9A30-4571-A6A5-8503766E3101}" type="presParOf" srcId="{2EF862BF-ED11-4B60-B698-319EDD064AA4}" destId="{3B3E6FB4-F87D-479A-B387-1557EF5B9884}" srcOrd="0" destOrd="0" presId="urn:microsoft.com/office/officeart/2009/3/layout/StepUpProcess"/>
    <dgm:cxn modelId="{D444B6A9-6B40-40D2-A575-D0BF0F03C2A6}" type="presParOf" srcId="{2EF862BF-ED11-4B60-B698-319EDD064AA4}" destId="{802DC625-7A7B-4658-8618-D39FFD883D3A}" srcOrd="1" destOrd="0" presId="urn:microsoft.com/office/officeart/2009/3/layout/StepUpProcess"/>
    <dgm:cxn modelId="{109FACD4-D3B8-4824-B900-ECC290B4B4B3}" type="presParOf" srcId="{2EF862BF-ED11-4B60-B698-319EDD064AA4}" destId="{D48F0A3E-254B-4615-96DC-38BCAE3FAE1A}" srcOrd="2" destOrd="0" presId="urn:microsoft.com/office/officeart/2009/3/layout/StepUpProcess"/>
    <dgm:cxn modelId="{327C9D65-C71C-4A8E-BD78-5DA82BCB6250}" type="presParOf" srcId="{395EEE3F-24FC-44AC-B6A8-C4507208054E}" destId="{6339173A-69C0-47BF-8254-CF7B5A7543FD}" srcOrd="5" destOrd="0" presId="urn:microsoft.com/office/officeart/2009/3/layout/StepUpProcess"/>
    <dgm:cxn modelId="{C1963898-E8C7-4B2F-B5BF-171BF2985519}" type="presParOf" srcId="{6339173A-69C0-47BF-8254-CF7B5A7543FD}" destId="{0709C97C-ED34-42FD-8F14-E93232722889}" srcOrd="0" destOrd="0" presId="urn:microsoft.com/office/officeart/2009/3/layout/StepUpProcess"/>
    <dgm:cxn modelId="{473C8C96-988C-4376-AD58-ACA3CC692CCB}" type="presParOf" srcId="{395EEE3F-24FC-44AC-B6A8-C4507208054E}" destId="{27BC4574-EEC0-4CB6-B446-B80DA61F3FAB}" srcOrd="6" destOrd="0" presId="urn:microsoft.com/office/officeart/2009/3/layout/StepUpProcess"/>
    <dgm:cxn modelId="{C4C4A535-8BA7-4CEA-A189-8F93A1C3BF58}" type="presParOf" srcId="{27BC4574-EEC0-4CB6-B446-B80DA61F3FAB}" destId="{8D1DD116-6BA9-4B2D-ABAB-A8110CC2E095}" srcOrd="0" destOrd="0" presId="urn:microsoft.com/office/officeart/2009/3/layout/StepUpProcess"/>
    <dgm:cxn modelId="{1FF1E718-A365-4723-884F-A35B4DE45976}" type="presParOf" srcId="{27BC4574-EEC0-4CB6-B446-B80DA61F3FAB}" destId="{28920E6C-790B-4C15-ADB8-7695944E16D9}" srcOrd="1" destOrd="0" presId="urn:microsoft.com/office/officeart/2009/3/layout/StepUpProcess"/>
    <dgm:cxn modelId="{0260EEB9-92E6-4628-AF82-2DE923E98ACE}" type="presParOf" srcId="{27BC4574-EEC0-4CB6-B446-B80DA61F3FAB}" destId="{49740711-5FF8-4125-A820-6FF98DD47A49}" srcOrd="2" destOrd="0" presId="urn:microsoft.com/office/officeart/2009/3/layout/StepUpProcess"/>
    <dgm:cxn modelId="{FCAD3B92-73AF-410B-9C99-7952CF618838}" type="presParOf" srcId="{395EEE3F-24FC-44AC-B6A8-C4507208054E}" destId="{4865B19F-2FE1-4EE7-9A0C-55C61DC6A858}" srcOrd="7" destOrd="0" presId="urn:microsoft.com/office/officeart/2009/3/layout/StepUpProcess"/>
    <dgm:cxn modelId="{30C2CBD8-98E4-4E31-A9BE-17FEF5E89B54}" type="presParOf" srcId="{4865B19F-2FE1-4EE7-9A0C-55C61DC6A858}" destId="{A124D399-63B2-43EC-850A-34C5249B93C5}" srcOrd="0" destOrd="0" presId="urn:microsoft.com/office/officeart/2009/3/layout/StepUpProcess"/>
    <dgm:cxn modelId="{6860D35B-5145-4E3B-BFFE-80AC42E26C2B}" type="presParOf" srcId="{395EEE3F-24FC-44AC-B6A8-C4507208054E}" destId="{6E27BC55-3030-42FC-A12A-80600B758E42}" srcOrd="8" destOrd="0" presId="urn:microsoft.com/office/officeart/2009/3/layout/StepUpProcess"/>
    <dgm:cxn modelId="{5B084FF5-9B3F-4531-8D3B-E1C849153970}" type="presParOf" srcId="{6E27BC55-3030-42FC-A12A-80600B758E42}" destId="{27A962FE-A168-4731-92BB-48FAC3AC9845}" srcOrd="0" destOrd="0" presId="urn:microsoft.com/office/officeart/2009/3/layout/StepUpProcess"/>
    <dgm:cxn modelId="{F8D8E078-19D6-4529-BD81-82757379EF80}" type="presParOf" srcId="{6E27BC55-3030-42FC-A12A-80600B758E42}" destId="{CA4FE0B2-E4B5-493B-9C46-372EE1E9992F}" srcOrd="1" destOrd="0" presId="urn:microsoft.com/office/officeart/2009/3/layout/StepUpProcess"/>
    <dgm:cxn modelId="{BA18DFAD-3E6C-4A59-A445-D5AD09CE5C72}" type="presParOf" srcId="{6E27BC55-3030-42FC-A12A-80600B758E42}" destId="{45CC827D-697C-4641-B66E-A123E93268AA}" srcOrd="2" destOrd="0" presId="urn:microsoft.com/office/officeart/2009/3/layout/StepUpProcess"/>
    <dgm:cxn modelId="{B5E75D77-3B76-4895-8267-67D723021144}" type="presParOf" srcId="{395EEE3F-24FC-44AC-B6A8-C4507208054E}" destId="{22BC5CEB-EABD-439B-A9E2-69277422BE94}" srcOrd="9" destOrd="0" presId="urn:microsoft.com/office/officeart/2009/3/layout/StepUpProcess"/>
    <dgm:cxn modelId="{19E21A6F-579E-4857-946E-D8B6704939A8}" type="presParOf" srcId="{22BC5CEB-EABD-439B-A9E2-69277422BE94}" destId="{DC7543B2-7690-4A8E-966C-9D160AF027FF}" srcOrd="0" destOrd="0" presId="urn:microsoft.com/office/officeart/2009/3/layout/StepUpProcess"/>
    <dgm:cxn modelId="{C997BE4A-C087-4160-BC96-D332B284498F}" type="presParOf" srcId="{395EEE3F-24FC-44AC-B6A8-C4507208054E}" destId="{3DA50EDA-3201-418A-A968-5C37C301791D}" srcOrd="10" destOrd="0" presId="urn:microsoft.com/office/officeart/2009/3/layout/StepUpProcess"/>
    <dgm:cxn modelId="{69B635BB-34B1-4288-8549-85E9DC1697EE}" type="presParOf" srcId="{3DA50EDA-3201-418A-A968-5C37C301791D}" destId="{72DDC47D-73FE-41D1-AD66-38AFD672FB6C}" srcOrd="0" destOrd="0" presId="urn:microsoft.com/office/officeart/2009/3/layout/StepUpProcess"/>
    <dgm:cxn modelId="{E1003E4A-DB44-4BBA-A93A-6CAFD167864A}" type="presParOf" srcId="{3DA50EDA-3201-418A-A968-5C37C301791D}" destId="{03E18688-6ECA-4A33-ACDB-B2C3957F81A7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6CE2C34-47FE-49B4-9141-F1062D511AE0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B65EA9A-C06D-4A01-9556-447DF11DDF9A}">
      <dgm:prSet/>
      <dgm:spPr/>
      <dgm:t>
        <a:bodyPr/>
        <a:lstStyle/>
        <a:p>
          <a:pPr>
            <a:lnSpc>
              <a:spcPct val="100000"/>
            </a:lnSpc>
          </a:pPr>
          <a:r>
            <a:rPr lang="es-ES" b="1"/>
            <a:t>LEY 594 DE 2000:</a:t>
          </a:r>
          <a:r>
            <a:rPr lang="es-ES"/>
            <a:t> LEY GENERAL DE ARCHIVOS establece las reglas y principios que rigen la actividad archivística del país</a:t>
          </a:r>
          <a:endParaRPr lang="en-US"/>
        </a:p>
      </dgm:t>
    </dgm:pt>
    <dgm:pt modelId="{048129EE-112E-49AF-95A0-F8853B09D187}" type="parTrans" cxnId="{E6949F86-EFC7-40FD-9F87-185E35B1B52C}">
      <dgm:prSet/>
      <dgm:spPr/>
      <dgm:t>
        <a:bodyPr/>
        <a:lstStyle/>
        <a:p>
          <a:endParaRPr lang="en-US"/>
        </a:p>
      </dgm:t>
    </dgm:pt>
    <dgm:pt modelId="{BDA706F9-2B5E-48E9-A922-0A09A4FC298F}" type="sibTrans" cxnId="{E6949F86-EFC7-40FD-9F87-185E35B1B52C}">
      <dgm:prSet/>
      <dgm:spPr/>
      <dgm:t>
        <a:bodyPr/>
        <a:lstStyle/>
        <a:p>
          <a:endParaRPr lang="en-US"/>
        </a:p>
      </dgm:t>
    </dgm:pt>
    <dgm:pt modelId="{72CA0A3E-67BA-415B-B545-3370DB4C31C6}">
      <dgm:prSet/>
      <dgm:spPr/>
      <dgm:t>
        <a:bodyPr/>
        <a:lstStyle/>
        <a:p>
          <a:pPr>
            <a:lnSpc>
              <a:spcPct val="100000"/>
            </a:lnSpc>
          </a:pPr>
          <a:r>
            <a:rPr lang="es-MX" i="1"/>
            <a:t>ARTÍCULO 15. </a:t>
          </a:r>
          <a:r>
            <a:rPr lang="es-MX" b="0" i="0" baseline="0"/>
            <a:t>Los servidores públicos al desvincularse de las funciones titulares tendrán la responsabilidad de entregar los documentos y archivos a su cargo debidamente inventariados</a:t>
          </a:r>
          <a:endParaRPr lang="en-US"/>
        </a:p>
      </dgm:t>
    </dgm:pt>
    <dgm:pt modelId="{18430206-C8BF-4007-9B8F-9C29557DC277}" type="parTrans" cxnId="{D0D67C59-1B16-46E3-8C6A-558BCAB552BD}">
      <dgm:prSet/>
      <dgm:spPr/>
      <dgm:t>
        <a:bodyPr/>
        <a:lstStyle/>
        <a:p>
          <a:endParaRPr lang="en-US"/>
        </a:p>
      </dgm:t>
    </dgm:pt>
    <dgm:pt modelId="{1E735538-7307-4F0E-92A8-8FEDD26C0BB8}" type="sibTrans" cxnId="{D0D67C59-1B16-46E3-8C6A-558BCAB552BD}">
      <dgm:prSet/>
      <dgm:spPr/>
      <dgm:t>
        <a:bodyPr/>
        <a:lstStyle/>
        <a:p>
          <a:endParaRPr lang="en-US"/>
        </a:p>
      </dgm:t>
    </dgm:pt>
    <dgm:pt modelId="{9C976051-C3C1-4C1F-BEE4-FC0EC2ABF2DA}" type="pres">
      <dgm:prSet presAssocID="{56CE2C34-47FE-49B4-9141-F1062D511AE0}" presName="root" presStyleCnt="0">
        <dgm:presLayoutVars>
          <dgm:dir/>
          <dgm:resizeHandles val="exact"/>
        </dgm:presLayoutVars>
      </dgm:prSet>
      <dgm:spPr/>
    </dgm:pt>
    <dgm:pt modelId="{AB4B3F9D-BA85-4A28-B5F0-B7D219EFD0D7}" type="pres">
      <dgm:prSet presAssocID="{1B65EA9A-C06D-4A01-9556-447DF11DDF9A}" presName="compNode" presStyleCnt="0"/>
      <dgm:spPr/>
    </dgm:pt>
    <dgm:pt modelId="{691C849E-63C2-4331-9FBB-1948644EB4E6}" type="pres">
      <dgm:prSet presAssocID="{1B65EA9A-C06D-4A01-9556-447DF11DDF9A}" presName="bgRect" presStyleLbl="bgShp" presStyleIdx="0" presStyleCnt="2"/>
      <dgm:spPr/>
    </dgm:pt>
    <dgm:pt modelId="{8FCB9040-8408-4EF2-9BB4-76008BD074F1}" type="pres">
      <dgm:prSet presAssocID="{1B65EA9A-C06D-4A01-9556-447DF11DDF9A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rtillo de juez"/>
        </a:ext>
      </dgm:extLst>
    </dgm:pt>
    <dgm:pt modelId="{5096737A-B5F1-4689-B593-90D141BC821E}" type="pres">
      <dgm:prSet presAssocID="{1B65EA9A-C06D-4A01-9556-447DF11DDF9A}" presName="spaceRect" presStyleCnt="0"/>
      <dgm:spPr/>
    </dgm:pt>
    <dgm:pt modelId="{C3856A0A-904D-480E-9070-C47F53C3DBA6}" type="pres">
      <dgm:prSet presAssocID="{1B65EA9A-C06D-4A01-9556-447DF11DDF9A}" presName="parTx" presStyleLbl="revTx" presStyleIdx="0" presStyleCnt="2">
        <dgm:presLayoutVars>
          <dgm:chMax val="0"/>
          <dgm:chPref val="0"/>
        </dgm:presLayoutVars>
      </dgm:prSet>
      <dgm:spPr/>
    </dgm:pt>
    <dgm:pt modelId="{2B69225D-2CA4-49B8-A989-F28114791AA1}" type="pres">
      <dgm:prSet presAssocID="{BDA706F9-2B5E-48E9-A922-0A09A4FC298F}" presName="sibTrans" presStyleCnt="0"/>
      <dgm:spPr/>
    </dgm:pt>
    <dgm:pt modelId="{1D43C2DD-92AF-43CD-BC97-AAC8012A2D84}" type="pres">
      <dgm:prSet presAssocID="{72CA0A3E-67BA-415B-B545-3370DB4C31C6}" presName="compNode" presStyleCnt="0"/>
      <dgm:spPr/>
    </dgm:pt>
    <dgm:pt modelId="{4F97BD99-5381-4465-8BFE-5DEDD7745ACA}" type="pres">
      <dgm:prSet presAssocID="{72CA0A3E-67BA-415B-B545-3370DB4C31C6}" presName="bgRect" presStyleLbl="bgShp" presStyleIdx="1" presStyleCnt="2"/>
      <dgm:spPr/>
    </dgm:pt>
    <dgm:pt modelId="{90E83759-A205-4635-A5DD-2989CF546D7D}" type="pres">
      <dgm:prSet presAssocID="{72CA0A3E-67BA-415B-B545-3370DB4C31C6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eriódico"/>
        </a:ext>
      </dgm:extLst>
    </dgm:pt>
    <dgm:pt modelId="{2BBFE886-7D8F-425C-90A0-09B0F1F10E14}" type="pres">
      <dgm:prSet presAssocID="{72CA0A3E-67BA-415B-B545-3370DB4C31C6}" presName="spaceRect" presStyleCnt="0"/>
      <dgm:spPr/>
    </dgm:pt>
    <dgm:pt modelId="{A713AEAC-9CFC-4449-9614-4AF20E487465}" type="pres">
      <dgm:prSet presAssocID="{72CA0A3E-67BA-415B-B545-3370DB4C31C6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7BE76247-F967-4852-800F-6CDE9274BAAD}" type="presOf" srcId="{72CA0A3E-67BA-415B-B545-3370DB4C31C6}" destId="{A713AEAC-9CFC-4449-9614-4AF20E487465}" srcOrd="0" destOrd="0" presId="urn:microsoft.com/office/officeart/2018/2/layout/IconVerticalSolidList"/>
    <dgm:cxn modelId="{D0D67C59-1B16-46E3-8C6A-558BCAB552BD}" srcId="{56CE2C34-47FE-49B4-9141-F1062D511AE0}" destId="{72CA0A3E-67BA-415B-B545-3370DB4C31C6}" srcOrd="1" destOrd="0" parTransId="{18430206-C8BF-4007-9B8F-9C29557DC277}" sibTransId="{1E735538-7307-4F0E-92A8-8FEDD26C0BB8}"/>
    <dgm:cxn modelId="{E6949F86-EFC7-40FD-9F87-185E35B1B52C}" srcId="{56CE2C34-47FE-49B4-9141-F1062D511AE0}" destId="{1B65EA9A-C06D-4A01-9556-447DF11DDF9A}" srcOrd="0" destOrd="0" parTransId="{048129EE-112E-49AF-95A0-F8853B09D187}" sibTransId="{BDA706F9-2B5E-48E9-A922-0A09A4FC298F}"/>
    <dgm:cxn modelId="{946F1ABE-1484-4F11-ABA2-2D2EA04EDAB8}" type="presOf" srcId="{1B65EA9A-C06D-4A01-9556-447DF11DDF9A}" destId="{C3856A0A-904D-480E-9070-C47F53C3DBA6}" srcOrd="0" destOrd="0" presId="urn:microsoft.com/office/officeart/2018/2/layout/IconVerticalSolidList"/>
    <dgm:cxn modelId="{DE91C6E8-7CBE-4AA4-B4FE-434694780844}" type="presOf" srcId="{56CE2C34-47FE-49B4-9141-F1062D511AE0}" destId="{9C976051-C3C1-4C1F-BEE4-FC0EC2ABF2DA}" srcOrd="0" destOrd="0" presId="urn:microsoft.com/office/officeart/2018/2/layout/IconVerticalSolidList"/>
    <dgm:cxn modelId="{E2BA8353-4764-4D1C-BF49-207B3BD28634}" type="presParOf" srcId="{9C976051-C3C1-4C1F-BEE4-FC0EC2ABF2DA}" destId="{AB4B3F9D-BA85-4A28-B5F0-B7D219EFD0D7}" srcOrd="0" destOrd="0" presId="urn:microsoft.com/office/officeart/2018/2/layout/IconVerticalSolidList"/>
    <dgm:cxn modelId="{B8CCB2DF-F7BF-4C64-8C8B-8B4D4B8F5AF1}" type="presParOf" srcId="{AB4B3F9D-BA85-4A28-B5F0-B7D219EFD0D7}" destId="{691C849E-63C2-4331-9FBB-1948644EB4E6}" srcOrd="0" destOrd="0" presId="urn:microsoft.com/office/officeart/2018/2/layout/IconVerticalSolidList"/>
    <dgm:cxn modelId="{2E0A977A-5F50-4EFC-B5F8-6678D1030F83}" type="presParOf" srcId="{AB4B3F9D-BA85-4A28-B5F0-B7D219EFD0D7}" destId="{8FCB9040-8408-4EF2-9BB4-76008BD074F1}" srcOrd="1" destOrd="0" presId="urn:microsoft.com/office/officeart/2018/2/layout/IconVerticalSolidList"/>
    <dgm:cxn modelId="{CB1D62C4-6F83-4397-A97B-DFBD7F6BFA0A}" type="presParOf" srcId="{AB4B3F9D-BA85-4A28-B5F0-B7D219EFD0D7}" destId="{5096737A-B5F1-4689-B593-90D141BC821E}" srcOrd="2" destOrd="0" presId="urn:microsoft.com/office/officeart/2018/2/layout/IconVerticalSolidList"/>
    <dgm:cxn modelId="{CC5530CD-E506-4393-A2F8-E04221CC4ECD}" type="presParOf" srcId="{AB4B3F9D-BA85-4A28-B5F0-B7D219EFD0D7}" destId="{C3856A0A-904D-480E-9070-C47F53C3DBA6}" srcOrd="3" destOrd="0" presId="urn:microsoft.com/office/officeart/2018/2/layout/IconVerticalSolidList"/>
    <dgm:cxn modelId="{FE63EC51-08C8-4B9B-87B6-669D2210B227}" type="presParOf" srcId="{9C976051-C3C1-4C1F-BEE4-FC0EC2ABF2DA}" destId="{2B69225D-2CA4-49B8-A989-F28114791AA1}" srcOrd="1" destOrd="0" presId="urn:microsoft.com/office/officeart/2018/2/layout/IconVerticalSolidList"/>
    <dgm:cxn modelId="{B9AC7614-AEA0-4F15-9471-EDB3E7F26FF1}" type="presParOf" srcId="{9C976051-C3C1-4C1F-BEE4-FC0EC2ABF2DA}" destId="{1D43C2DD-92AF-43CD-BC97-AAC8012A2D84}" srcOrd="2" destOrd="0" presId="urn:microsoft.com/office/officeart/2018/2/layout/IconVerticalSolidList"/>
    <dgm:cxn modelId="{9740A36F-A2FD-406D-A235-2E6B7A626F82}" type="presParOf" srcId="{1D43C2DD-92AF-43CD-BC97-AAC8012A2D84}" destId="{4F97BD99-5381-4465-8BFE-5DEDD7745ACA}" srcOrd="0" destOrd="0" presId="urn:microsoft.com/office/officeart/2018/2/layout/IconVerticalSolidList"/>
    <dgm:cxn modelId="{FAAFBEE3-E9FA-4133-AF3E-FF118974470F}" type="presParOf" srcId="{1D43C2DD-92AF-43CD-BC97-AAC8012A2D84}" destId="{90E83759-A205-4635-A5DD-2989CF546D7D}" srcOrd="1" destOrd="0" presId="urn:microsoft.com/office/officeart/2018/2/layout/IconVerticalSolidList"/>
    <dgm:cxn modelId="{5CFE1CBF-BB3C-4AEA-9AE8-165E8209288B}" type="presParOf" srcId="{1D43C2DD-92AF-43CD-BC97-AAC8012A2D84}" destId="{2BBFE886-7D8F-425C-90A0-09B0F1F10E14}" srcOrd="2" destOrd="0" presId="urn:microsoft.com/office/officeart/2018/2/layout/IconVerticalSolidList"/>
    <dgm:cxn modelId="{9A6882D0-A6D6-4714-B815-F9314ED8F9B7}" type="presParOf" srcId="{1D43C2DD-92AF-43CD-BC97-AAC8012A2D84}" destId="{A713AEAC-9CFC-4449-9614-4AF20E487465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31D97D6-704A-4A06-ADD7-7E9E6C32C8F9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98A0E653-3D75-4BDB-8264-7AF454B18D7C}">
      <dgm:prSet/>
      <dgm:spPr/>
      <dgm:t>
        <a:bodyPr/>
        <a:lstStyle/>
        <a:p>
          <a:r>
            <a:rPr lang="es-ES" i="1"/>
            <a:t>Artículo 38. </a:t>
          </a:r>
          <a:r>
            <a:rPr lang="es-ES"/>
            <a:t>Deberes. Son deberes de todo servidor público:</a:t>
          </a:r>
          <a:endParaRPr lang="en-US"/>
        </a:p>
      </dgm:t>
    </dgm:pt>
    <dgm:pt modelId="{5783CBF7-451A-4805-BC31-DC3F5FB43EAE}" type="parTrans" cxnId="{5079B8EA-4FE0-4C0B-BD7B-7708023CC8E2}">
      <dgm:prSet/>
      <dgm:spPr/>
      <dgm:t>
        <a:bodyPr/>
        <a:lstStyle/>
        <a:p>
          <a:endParaRPr lang="en-US"/>
        </a:p>
      </dgm:t>
    </dgm:pt>
    <dgm:pt modelId="{61D58542-31D5-4C81-A05A-7FDCFBED958D}" type="sibTrans" cxnId="{5079B8EA-4FE0-4C0B-BD7B-7708023CC8E2}">
      <dgm:prSet/>
      <dgm:spPr/>
      <dgm:t>
        <a:bodyPr/>
        <a:lstStyle/>
        <a:p>
          <a:endParaRPr lang="en-US"/>
        </a:p>
      </dgm:t>
    </dgm:pt>
    <dgm:pt modelId="{65E7DB25-FF27-4EBE-A81E-4D1DDF887414}">
      <dgm:prSet/>
      <dgm:spPr/>
      <dgm:t>
        <a:bodyPr/>
        <a:lstStyle/>
        <a:p>
          <a:pPr algn="just"/>
          <a:r>
            <a:rPr lang="es-MX" b="0" i="0" dirty="0"/>
            <a:t>6. Custodiar y cuidar la documentación e información que por razón de su empleo, cargo o función conserve bajo su cuidado o a la cual tenga acceso, e impedir o evitar la sustracción, destrucción, ocultamiento o utilización indebidos.</a:t>
          </a:r>
          <a:endParaRPr lang="en-US" dirty="0"/>
        </a:p>
      </dgm:t>
    </dgm:pt>
    <dgm:pt modelId="{B37F6A89-EA0A-4978-ACCF-E2E977E88141}" type="parTrans" cxnId="{72CFDEB7-2976-46D4-956C-4D7D47F8AD4E}">
      <dgm:prSet/>
      <dgm:spPr/>
      <dgm:t>
        <a:bodyPr/>
        <a:lstStyle/>
        <a:p>
          <a:endParaRPr lang="en-US"/>
        </a:p>
      </dgm:t>
    </dgm:pt>
    <dgm:pt modelId="{C312300E-2F19-4AC9-B395-EDFE950C8455}" type="sibTrans" cxnId="{72CFDEB7-2976-46D4-956C-4D7D47F8AD4E}">
      <dgm:prSet/>
      <dgm:spPr/>
      <dgm:t>
        <a:bodyPr/>
        <a:lstStyle/>
        <a:p>
          <a:endParaRPr lang="en-US"/>
        </a:p>
      </dgm:t>
    </dgm:pt>
    <dgm:pt modelId="{EFB96E53-33EA-45E2-BCBC-EE11F87F7F01}" type="pres">
      <dgm:prSet presAssocID="{431D97D6-704A-4A06-ADD7-7E9E6C32C8F9}" presName="Name0" presStyleCnt="0">
        <dgm:presLayoutVars>
          <dgm:dir/>
          <dgm:animLvl val="lvl"/>
          <dgm:resizeHandles val="exact"/>
        </dgm:presLayoutVars>
      </dgm:prSet>
      <dgm:spPr/>
    </dgm:pt>
    <dgm:pt modelId="{E4EEAB7E-41E1-42CA-966C-C02424BECF06}" type="pres">
      <dgm:prSet presAssocID="{65E7DB25-FF27-4EBE-A81E-4D1DDF887414}" presName="boxAndChildren" presStyleCnt="0"/>
      <dgm:spPr/>
    </dgm:pt>
    <dgm:pt modelId="{F9ED3432-ED5A-4378-AD16-1B12AC783421}" type="pres">
      <dgm:prSet presAssocID="{65E7DB25-FF27-4EBE-A81E-4D1DDF887414}" presName="parentTextBox" presStyleLbl="node1" presStyleIdx="0" presStyleCnt="2"/>
      <dgm:spPr/>
    </dgm:pt>
    <dgm:pt modelId="{0AED2EBD-0D54-44F8-8687-674F33CB997C}" type="pres">
      <dgm:prSet presAssocID="{61D58542-31D5-4C81-A05A-7FDCFBED958D}" presName="sp" presStyleCnt="0"/>
      <dgm:spPr/>
    </dgm:pt>
    <dgm:pt modelId="{EB80397A-F2D3-4A67-BA38-B61FABD62E4B}" type="pres">
      <dgm:prSet presAssocID="{98A0E653-3D75-4BDB-8264-7AF454B18D7C}" presName="arrowAndChildren" presStyleCnt="0"/>
      <dgm:spPr/>
    </dgm:pt>
    <dgm:pt modelId="{860B996E-9A6A-489F-8097-B6CCA83F75E5}" type="pres">
      <dgm:prSet presAssocID="{98A0E653-3D75-4BDB-8264-7AF454B18D7C}" presName="parentTextArrow" presStyleLbl="node1" presStyleIdx="1" presStyleCnt="2"/>
      <dgm:spPr/>
    </dgm:pt>
  </dgm:ptLst>
  <dgm:cxnLst>
    <dgm:cxn modelId="{2D5F7E03-B50F-4E28-BA84-720F7248058A}" type="presOf" srcId="{98A0E653-3D75-4BDB-8264-7AF454B18D7C}" destId="{860B996E-9A6A-489F-8097-B6CCA83F75E5}" srcOrd="0" destOrd="0" presId="urn:microsoft.com/office/officeart/2005/8/layout/process4"/>
    <dgm:cxn modelId="{C29BAC2C-8025-4454-9BDD-2EA6DE25C69D}" type="presOf" srcId="{431D97D6-704A-4A06-ADD7-7E9E6C32C8F9}" destId="{EFB96E53-33EA-45E2-BCBC-EE11F87F7F01}" srcOrd="0" destOrd="0" presId="urn:microsoft.com/office/officeart/2005/8/layout/process4"/>
    <dgm:cxn modelId="{72CFDEB7-2976-46D4-956C-4D7D47F8AD4E}" srcId="{431D97D6-704A-4A06-ADD7-7E9E6C32C8F9}" destId="{65E7DB25-FF27-4EBE-A81E-4D1DDF887414}" srcOrd="1" destOrd="0" parTransId="{B37F6A89-EA0A-4978-ACCF-E2E977E88141}" sibTransId="{C312300E-2F19-4AC9-B395-EDFE950C8455}"/>
    <dgm:cxn modelId="{063A40C2-9902-441C-8CFF-D92BC2C120EF}" type="presOf" srcId="{65E7DB25-FF27-4EBE-A81E-4D1DDF887414}" destId="{F9ED3432-ED5A-4378-AD16-1B12AC783421}" srcOrd="0" destOrd="0" presId="urn:microsoft.com/office/officeart/2005/8/layout/process4"/>
    <dgm:cxn modelId="{5079B8EA-4FE0-4C0B-BD7B-7708023CC8E2}" srcId="{431D97D6-704A-4A06-ADD7-7E9E6C32C8F9}" destId="{98A0E653-3D75-4BDB-8264-7AF454B18D7C}" srcOrd="0" destOrd="0" parTransId="{5783CBF7-451A-4805-BC31-DC3F5FB43EAE}" sibTransId="{61D58542-31D5-4C81-A05A-7FDCFBED958D}"/>
    <dgm:cxn modelId="{05C9F593-E0F3-4D61-B098-F5CE3A1BCFC7}" type="presParOf" srcId="{EFB96E53-33EA-45E2-BCBC-EE11F87F7F01}" destId="{E4EEAB7E-41E1-42CA-966C-C02424BECF06}" srcOrd="0" destOrd="0" presId="urn:microsoft.com/office/officeart/2005/8/layout/process4"/>
    <dgm:cxn modelId="{A808D0DC-9CAC-4766-91D2-044ADC47902E}" type="presParOf" srcId="{E4EEAB7E-41E1-42CA-966C-C02424BECF06}" destId="{F9ED3432-ED5A-4378-AD16-1B12AC783421}" srcOrd="0" destOrd="0" presId="urn:microsoft.com/office/officeart/2005/8/layout/process4"/>
    <dgm:cxn modelId="{0CBC3134-78EB-4FAC-952F-F1A4C453C4EE}" type="presParOf" srcId="{EFB96E53-33EA-45E2-BCBC-EE11F87F7F01}" destId="{0AED2EBD-0D54-44F8-8687-674F33CB997C}" srcOrd="1" destOrd="0" presId="urn:microsoft.com/office/officeart/2005/8/layout/process4"/>
    <dgm:cxn modelId="{97CDBD73-2F36-4CE2-AEFA-D49F4BF59D91}" type="presParOf" srcId="{EFB96E53-33EA-45E2-BCBC-EE11F87F7F01}" destId="{EB80397A-F2D3-4A67-BA38-B61FABD62E4B}" srcOrd="2" destOrd="0" presId="urn:microsoft.com/office/officeart/2005/8/layout/process4"/>
    <dgm:cxn modelId="{08E8B1B1-20BE-48A0-9494-27024E0A41B9}" type="presParOf" srcId="{EB80397A-F2D3-4A67-BA38-B61FABD62E4B}" destId="{860B996E-9A6A-489F-8097-B6CCA83F75E5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50FC63D-717E-42BE-B8C4-04E77ACEA316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A7C5D003-020C-49A2-AB25-7FC5B2D4CB1E}">
      <dgm:prSet custT="1"/>
      <dgm:spPr/>
      <dgm:t>
        <a:bodyPr/>
        <a:lstStyle/>
        <a:p>
          <a:r>
            <a:rPr lang="es-ES" sz="3200" i="1" dirty="0"/>
            <a:t>Objetivo:</a:t>
          </a:r>
          <a:endParaRPr lang="en-US" sz="3200" dirty="0"/>
        </a:p>
      </dgm:t>
    </dgm:pt>
    <dgm:pt modelId="{3390C097-39BB-4FFB-BC44-4E080BFBF9C3}" type="parTrans" cxnId="{A46F2C1D-70B6-4A96-A147-081EB5F38578}">
      <dgm:prSet/>
      <dgm:spPr/>
      <dgm:t>
        <a:bodyPr/>
        <a:lstStyle/>
        <a:p>
          <a:endParaRPr lang="en-US"/>
        </a:p>
      </dgm:t>
    </dgm:pt>
    <dgm:pt modelId="{29228213-75F7-4FF2-8011-AA8C2DCD7F8E}" type="sibTrans" cxnId="{A46F2C1D-70B6-4A96-A147-081EB5F38578}">
      <dgm:prSet/>
      <dgm:spPr/>
      <dgm:t>
        <a:bodyPr/>
        <a:lstStyle/>
        <a:p>
          <a:endParaRPr lang="en-US"/>
        </a:p>
      </dgm:t>
    </dgm:pt>
    <dgm:pt modelId="{AFD82711-6E4A-4788-A0DC-331CB7672A23}">
      <dgm:prSet custT="1"/>
      <dgm:spPr/>
      <dgm:t>
        <a:bodyPr/>
        <a:lstStyle/>
        <a:p>
          <a:pPr algn="just"/>
          <a:r>
            <a:rPr lang="es-MX" sz="1600" dirty="0"/>
            <a:t>Atender las solicitudes de consulta y préstamo de documentos de los archivos de gestión y central, por parte de los servidores y contratistas del Ministerio de Educación Nacional (MEN) con el propósito de apoyar la gestión y eficiencia en la realización de las funciones y el cumplimiento de objetivos y metas de la Entidad</a:t>
          </a:r>
          <a:endParaRPr lang="en-US" sz="1600" dirty="0"/>
        </a:p>
      </dgm:t>
    </dgm:pt>
    <dgm:pt modelId="{EA2909A8-64B4-405E-BB95-67F01AB1E6DB}" type="parTrans" cxnId="{59F7B724-FE5B-4CD4-879D-A97481A49EC6}">
      <dgm:prSet/>
      <dgm:spPr/>
      <dgm:t>
        <a:bodyPr/>
        <a:lstStyle/>
        <a:p>
          <a:endParaRPr lang="en-US"/>
        </a:p>
      </dgm:t>
    </dgm:pt>
    <dgm:pt modelId="{F566EECD-39D2-4A33-9F51-4ECA8C2B1AA9}" type="sibTrans" cxnId="{59F7B724-FE5B-4CD4-879D-A97481A49EC6}">
      <dgm:prSet/>
      <dgm:spPr/>
      <dgm:t>
        <a:bodyPr/>
        <a:lstStyle/>
        <a:p>
          <a:endParaRPr lang="en-US"/>
        </a:p>
      </dgm:t>
    </dgm:pt>
    <dgm:pt modelId="{7E04A808-F855-4BC8-9018-877024E54E0C}" type="pres">
      <dgm:prSet presAssocID="{750FC63D-717E-42BE-B8C4-04E77ACEA316}" presName="Name0" presStyleCnt="0">
        <dgm:presLayoutVars>
          <dgm:dir/>
          <dgm:animLvl val="lvl"/>
          <dgm:resizeHandles val="exact"/>
        </dgm:presLayoutVars>
      </dgm:prSet>
      <dgm:spPr/>
    </dgm:pt>
    <dgm:pt modelId="{085D133B-C2F1-4C8F-B8CA-4E1046A54DFF}" type="pres">
      <dgm:prSet presAssocID="{AFD82711-6E4A-4788-A0DC-331CB7672A23}" presName="boxAndChildren" presStyleCnt="0"/>
      <dgm:spPr/>
    </dgm:pt>
    <dgm:pt modelId="{BB5F5BC7-50E8-4B8D-9583-335E3262FD2B}" type="pres">
      <dgm:prSet presAssocID="{AFD82711-6E4A-4788-A0DC-331CB7672A23}" presName="parentTextBox" presStyleLbl="node1" presStyleIdx="0" presStyleCnt="2"/>
      <dgm:spPr/>
    </dgm:pt>
    <dgm:pt modelId="{B8481088-98C5-44C5-9BDA-B7DFD2769939}" type="pres">
      <dgm:prSet presAssocID="{29228213-75F7-4FF2-8011-AA8C2DCD7F8E}" presName="sp" presStyleCnt="0"/>
      <dgm:spPr/>
    </dgm:pt>
    <dgm:pt modelId="{9E53A2A9-F69E-466C-8B35-EDDBB868FC48}" type="pres">
      <dgm:prSet presAssocID="{A7C5D003-020C-49A2-AB25-7FC5B2D4CB1E}" presName="arrowAndChildren" presStyleCnt="0"/>
      <dgm:spPr/>
    </dgm:pt>
    <dgm:pt modelId="{5248BD5A-C211-4E5F-B07A-F26C3D2D3A41}" type="pres">
      <dgm:prSet presAssocID="{A7C5D003-020C-49A2-AB25-7FC5B2D4CB1E}" presName="parentTextArrow" presStyleLbl="node1" presStyleIdx="1" presStyleCnt="2"/>
      <dgm:spPr/>
    </dgm:pt>
  </dgm:ptLst>
  <dgm:cxnLst>
    <dgm:cxn modelId="{A46F2C1D-70B6-4A96-A147-081EB5F38578}" srcId="{750FC63D-717E-42BE-B8C4-04E77ACEA316}" destId="{A7C5D003-020C-49A2-AB25-7FC5B2D4CB1E}" srcOrd="0" destOrd="0" parTransId="{3390C097-39BB-4FFB-BC44-4E080BFBF9C3}" sibTransId="{29228213-75F7-4FF2-8011-AA8C2DCD7F8E}"/>
    <dgm:cxn modelId="{59F7B724-FE5B-4CD4-879D-A97481A49EC6}" srcId="{750FC63D-717E-42BE-B8C4-04E77ACEA316}" destId="{AFD82711-6E4A-4788-A0DC-331CB7672A23}" srcOrd="1" destOrd="0" parTransId="{EA2909A8-64B4-405E-BB95-67F01AB1E6DB}" sibTransId="{F566EECD-39D2-4A33-9F51-4ECA8C2B1AA9}"/>
    <dgm:cxn modelId="{A33F8462-0258-447C-AA94-91712C984A48}" type="presOf" srcId="{A7C5D003-020C-49A2-AB25-7FC5B2D4CB1E}" destId="{5248BD5A-C211-4E5F-B07A-F26C3D2D3A41}" srcOrd="0" destOrd="0" presId="urn:microsoft.com/office/officeart/2005/8/layout/process4"/>
    <dgm:cxn modelId="{9D695C80-D6A7-4987-AF0E-4BD99AAEDD24}" type="presOf" srcId="{750FC63D-717E-42BE-B8C4-04E77ACEA316}" destId="{7E04A808-F855-4BC8-9018-877024E54E0C}" srcOrd="0" destOrd="0" presId="urn:microsoft.com/office/officeart/2005/8/layout/process4"/>
    <dgm:cxn modelId="{1832A9EC-55BC-4AB6-A7F0-6DA1A2956B5D}" type="presOf" srcId="{AFD82711-6E4A-4788-A0DC-331CB7672A23}" destId="{BB5F5BC7-50E8-4B8D-9583-335E3262FD2B}" srcOrd="0" destOrd="0" presId="urn:microsoft.com/office/officeart/2005/8/layout/process4"/>
    <dgm:cxn modelId="{6D2E7C91-88CA-4655-805A-F86C980FFD00}" type="presParOf" srcId="{7E04A808-F855-4BC8-9018-877024E54E0C}" destId="{085D133B-C2F1-4C8F-B8CA-4E1046A54DFF}" srcOrd="0" destOrd="0" presId="urn:microsoft.com/office/officeart/2005/8/layout/process4"/>
    <dgm:cxn modelId="{2622084A-C055-4304-8B76-0A51ABDAB2CF}" type="presParOf" srcId="{085D133B-C2F1-4C8F-B8CA-4E1046A54DFF}" destId="{BB5F5BC7-50E8-4B8D-9583-335E3262FD2B}" srcOrd="0" destOrd="0" presId="urn:microsoft.com/office/officeart/2005/8/layout/process4"/>
    <dgm:cxn modelId="{F5727D5F-133E-4329-9A2F-55FBAACEA45B}" type="presParOf" srcId="{7E04A808-F855-4BC8-9018-877024E54E0C}" destId="{B8481088-98C5-44C5-9BDA-B7DFD2769939}" srcOrd="1" destOrd="0" presId="urn:microsoft.com/office/officeart/2005/8/layout/process4"/>
    <dgm:cxn modelId="{81F9C6A9-7D06-48A4-A971-1B1ABEB84346}" type="presParOf" srcId="{7E04A808-F855-4BC8-9018-877024E54E0C}" destId="{9E53A2A9-F69E-466C-8B35-EDDBB868FC48}" srcOrd="2" destOrd="0" presId="urn:microsoft.com/office/officeart/2005/8/layout/process4"/>
    <dgm:cxn modelId="{B7D6257D-7CD2-4926-8AC4-771C95D14D06}" type="presParOf" srcId="{9E53A2A9-F69E-466C-8B35-EDDBB868FC48}" destId="{5248BD5A-C211-4E5F-B07A-F26C3D2D3A4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2F3024B-1D80-45E4-A455-A44E4F3F0C5C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41625DBD-8A50-40EE-BFDC-D909F074688A}">
      <dgm:prSet custT="1"/>
      <dgm:spPr/>
      <dgm:t>
        <a:bodyPr/>
        <a:lstStyle/>
        <a:p>
          <a:r>
            <a:rPr lang="es-ES" sz="2800" i="1" dirty="0"/>
            <a:t>Objetivo:</a:t>
          </a:r>
          <a:endParaRPr lang="en-US" sz="2800" dirty="0"/>
        </a:p>
      </dgm:t>
    </dgm:pt>
    <dgm:pt modelId="{ADF62CE3-FBCE-4745-B7B5-A055B8527516}" type="parTrans" cxnId="{6EA5607E-C95A-4C54-B216-D9B95AF3EB05}">
      <dgm:prSet/>
      <dgm:spPr/>
      <dgm:t>
        <a:bodyPr/>
        <a:lstStyle/>
        <a:p>
          <a:endParaRPr lang="en-US"/>
        </a:p>
      </dgm:t>
    </dgm:pt>
    <dgm:pt modelId="{014D2B77-9655-4DDB-A6A5-46370263C96C}" type="sibTrans" cxnId="{6EA5607E-C95A-4C54-B216-D9B95AF3EB05}">
      <dgm:prSet/>
      <dgm:spPr/>
      <dgm:t>
        <a:bodyPr/>
        <a:lstStyle/>
        <a:p>
          <a:endParaRPr lang="en-US"/>
        </a:p>
      </dgm:t>
    </dgm:pt>
    <dgm:pt modelId="{F94C54B3-635F-44A7-BF32-98888161E119}">
      <dgm:prSet/>
      <dgm:spPr/>
      <dgm:t>
        <a:bodyPr/>
        <a:lstStyle/>
        <a:p>
          <a:pPr algn="just"/>
          <a:r>
            <a:rPr lang="es-MX" dirty="0"/>
            <a:t>Establecer las actividades para la gestión de los documentos recibidos y producidos por las dependencias del MEN de acuerdo a las tablas de retención documental (TRD) y la interacción con el Sistema de Gestión de Documentos Electrónicos de Archivo (SGDEA), donde se asegure la conservación del acervo documental.</a:t>
          </a:r>
          <a:endParaRPr lang="en-US" dirty="0"/>
        </a:p>
      </dgm:t>
    </dgm:pt>
    <dgm:pt modelId="{9565E618-40ED-4ABA-B68B-2A18352616F6}" type="parTrans" cxnId="{90589EAB-EB07-4C1C-8F62-BF9024A2447F}">
      <dgm:prSet/>
      <dgm:spPr/>
      <dgm:t>
        <a:bodyPr/>
        <a:lstStyle/>
        <a:p>
          <a:endParaRPr lang="en-US"/>
        </a:p>
      </dgm:t>
    </dgm:pt>
    <dgm:pt modelId="{666E75B3-8511-41A3-ADFB-E03081F04903}" type="sibTrans" cxnId="{90589EAB-EB07-4C1C-8F62-BF9024A2447F}">
      <dgm:prSet/>
      <dgm:spPr/>
      <dgm:t>
        <a:bodyPr/>
        <a:lstStyle/>
        <a:p>
          <a:endParaRPr lang="en-US"/>
        </a:p>
      </dgm:t>
    </dgm:pt>
    <dgm:pt modelId="{D31EF044-65AD-4C8B-B474-960376DAC1C6}" type="pres">
      <dgm:prSet presAssocID="{E2F3024B-1D80-45E4-A455-A44E4F3F0C5C}" presName="Name0" presStyleCnt="0">
        <dgm:presLayoutVars>
          <dgm:dir/>
          <dgm:animLvl val="lvl"/>
          <dgm:resizeHandles val="exact"/>
        </dgm:presLayoutVars>
      </dgm:prSet>
      <dgm:spPr/>
    </dgm:pt>
    <dgm:pt modelId="{638CE435-9190-45CA-83C7-F374758C93CB}" type="pres">
      <dgm:prSet presAssocID="{F94C54B3-635F-44A7-BF32-98888161E119}" presName="boxAndChildren" presStyleCnt="0"/>
      <dgm:spPr/>
    </dgm:pt>
    <dgm:pt modelId="{6603B356-96D6-4232-BDD4-3DF31D4D8A89}" type="pres">
      <dgm:prSet presAssocID="{F94C54B3-635F-44A7-BF32-98888161E119}" presName="parentTextBox" presStyleLbl="node1" presStyleIdx="0" presStyleCnt="2"/>
      <dgm:spPr/>
    </dgm:pt>
    <dgm:pt modelId="{6BC7574D-B939-4B4D-AE18-036B7EB9C70E}" type="pres">
      <dgm:prSet presAssocID="{014D2B77-9655-4DDB-A6A5-46370263C96C}" presName="sp" presStyleCnt="0"/>
      <dgm:spPr/>
    </dgm:pt>
    <dgm:pt modelId="{8935C22B-870C-4EEB-9C11-A164806AA3FE}" type="pres">
      <dgm:prSet presAssocID="{41625DBD-8A50-40EE-BFDC-D909F074688A}" presName="arrowAndChildren" presStyleCnt="0"/>
      <dgm:spPr/>
    </dgm:pt>
    <dgm:pt modelId="{A026BCE9-A2C5-410F-AE78-6F335679DA78}" type="pres">
      <dgm:prSet presAssocID="{41625DBD-8A50-40EE-BFDC-D909F074688A}" presName="parentTextArrow" presStyleLbl="node1" presStyleIdx="1" presStyleCnt="2"/>
      <dgm:spPr/>
    </dgm:pt>
  </dgm:ptLst>
  <dgm:cxnLst>
    <dgm:cxn modelId="{4EBF516A-7B87-461D-BB64-9E63B7BD2672}" type="presOf" srcId="{F94C54B3-635F-44A7-BF32-98888161E119}" destId="{6603B356-96D6-4232-BDD4-3DF31D4D8A89}" srcOrd="0" destOrd="0" presId="urn:microsoft.com/office/officeart/2005/8/layout/process4"/>
    <dgm:cxn modelId="{6EA5607E-C95A-4C54-B216-D9B95AF3EB05}" srcId="{E2F3024B-1D80-45E4-A455-A44E4F3F0C5C}" destId="{41625DBD-8A50-40EE-BFDC-D909F074688A}" srcOrd="0" destOrd="0" parTransId="{ADF62CE3-FBCE-4745-B7B5-A055B8527516}" sibTransId="{014D2B77-9655-4DDB-A6A5-46370263C96C}"/>
    <dgm:cxn modelId="{90589EAB-EB07-4C1C-8F62-BF9024A2447F}" srcId="{E2F3024B-1D80-45E4-A455-A44E4F3F0C5C}" destId="{F94C54B3-635F-44A7-BF32-98888161E119}" srcOrd="1" destOrd="0" parTransId="{9565E618-40ED-4ABA-B68B-2A18352616F6}" sibTransId="{666E75B3-8511-41A3-ADFB-E03081F04903}"/>
    <dgm:cxn modelId="{A889CBD2-74D4-4D4C-A8B1-B24F2504B292}" type="presOf" srcId="{E2F3024B-1D80-45E4-A455-A44E4F3F0C5C}" destId="{D31EF044-65AD-4C8B-B474-960376DAC1C6}" srcOrd="0" destOrd="0" presId="urn:microsoft.com/office/officeart/2005/8/layout/process4"/>
    <dgm:cxn modelId="{765A0CDB-1EEF-4BA7-85B6-FEC5442C8C86}" type="presOf" srcId="{41625DBD-8A50-40EE-BFDC-D909F074688A}" destId="{A026BCE9-A2C5-410F-AE78-6F335679DA78}" srcOrd="0" destOrd="0" presId="urn:microsoft.com/office/officeart/2005/8/layout/process4"/>
    <dgm:cxn modelId="{A0104419-7408-4B97-A4A1-3BFD1AF5A78E}" type="presParOf" srcId="{D31EF044-65AD-4C8B-B474-960376DAC1C6}" destId="{638CE435-9190-45CA-83C7-F374758C93CB}" srcOrd="0" destOrd="0" presId="urn:microsoft.com/office/officeart/2005/8/layout/process4"/>
    <dgm:cxn modelId="{7B8E591B-4CAF-40D8-8123-E2E678D98F7B}" type="presParOf" srcId="{638CE435-9190-45CA-83C7-F374758C93CB}" destId="{6603B356-96D6-4232-BDD4-3DF31D4D8A89}" srcOrd="0" destOrd="0" presId="urn:microsoft.com/office/officeart/2005/8/layout/process4"/>
    <dgm:cxn modelId="{A1302D98-29FD-483F-96B7-0EAA84D0AF27}" type="presParOf" srcId="{D31EF044-65AD-4C8B-B474-960376DAC1C6}" destId="{6BC7574D-B939-4B4D-AE18-036B7EB9C70E}" srcOrd="1" destOrd="0" presId="urn:microsoft.com/office/officeart/2005/8/layout/process4"/>
    <dgm:cxn modelId="{8A667A8A-530D-419E-B204-DA1F4106E859}" type="presParOf" srcId="{D31EF044-65AD-4C8B-B474-960376DAC1C6}" destId="{8935C22B-870C-4EEB-9C11-A164806AA3FE}" srcOrd="2" destOrd="0" presId="urn:microsoft.com/office/officeart/2005/8/layout/process4"/>
    <dgm:cxn modelId="{EDDF0855-7E73-4858-9E45-D0795B913486}" type="presParOf" srcId="{8935C22B-870C-4EEB-9C11-A164806AA3FE}" destId="{A026BCE9-A2C5-410F-AE78-6F335679DA78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1357FB-F996-4759-ADB0-8D46B4C2F540}">
      <dsp:nvSpPr>
        <dsp:cNvPr id="0" name=""/>
        <dsp:cNvSpPr/>
      </dsp:nvSpPr>
      <dsp:spPr>
        <a:xfrm>
          <a:off x="4120145" y="3167314"/>
          <a:ext cx="2347913" cy="2347913"/>
        </a:xfrm>
        <a:prstGeom prst="ellipse">
          <a:avLst/>
        </a:prstGeom>
        <a:gradFill rotWithShape="0">
          <a:gsLst>
            <a:gs pos="0">
              <a:schemeClr val="accent1">
                <a:shade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100" kern="1200" dirty="0"/>
            <a:t>POLÍTICA DE GESTIÓN DOCUMENTAL</a:t>
          </a:r>
        </a:p>
      </dsp:txBody>
      <dsp:txXfrm>
        <a:off x="4463989" y="3511158"/>
        <a:ext cx="1660225" cy="1660225"/>
      </dsp:txXfrm>
    </dsp:sp>
    <dsp:sp modelId="{461CB191-2B53-4D79-90C8-8EF6715FC5BB}">
      <dsp:nvSpPr>
        <dsp:cNvPr id="0" name=""/>
        <dsp:cNvSpPr/>
      </dsp:nvSpPr>
      <dsp:spPr>
        <a:xfrm rot="10800000">
          <a:off x="1846190" y="4006693"/>
          <a:ext cx="2148887" cy="669155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2C59883-BBCF-4ECA-8E83-2D99F5801DBC}">
      <dsp:nvSpPr>
        <dsp:cNvPr id="0" name=""/>
        <dsp:cNvSpPr/>
      </dsp:nvSpPr>
      <dsp:spPr>
        <a:xfrm>
          <a:off x="730931" y="3449063"/>
          <a:ext cx="2230518" cy="17844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100" kern="1200" dirty="0"/>
            <a:t>Eficiencia administrativa</a:t>
          </a:r>
        </a:p>
      </dsp:txBody>
      <dsp:txXfrm>
        <a:off x="783195" y="3501327"/>
        <a:ext cx="2125990" cy="1679886"/>
      </dsp:txXfrm>
    </dsp:sp>
    <dsp:sp modelId="{8B2BD6AA-8FB3-40D7-A385-202FD16FF93A}">
      <dsp:nvSpPr>
        <dsp:cNvPr id="0" name=""/>
        <dsp:cNvSpPr/>
      </dsp:nvSpPr>
      <dsp:spPr>
        <a:xfrm rot="13500000">
          <a:off x="2541363" y="2328397"/>
          <a:ext cx="2148887" cy="669155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166170"/>
                <a:satOff val="-3548"/>
                <a:lumOff val="1324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166170"/>
                <a:satOff val="-3548"/>
                <a:lumOff val="1324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166170"/>
                <a:satOff val="-3548"/>
                <a:lumOff val="1324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E5B918-AC88-451D-881C-C33B3CBAF989}">
      <dsp:nvSpPr>
        <dsp:cNvPr id="0" name=""/>
        <dsp:cNvSpPr/>
      </dsp:nvSpPr>
      <dsp:spPr>
        <a:xfrm>
          <a:off x="1740801" y="1011022"/>
          <a:ext cx="2230518" cy="17844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50000"/>
                <a:hueOff val="160997"/>
                <a:satOff val="-3921"/>
                <a:lumOff val="1715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50000"/>
                <a:hueOff val="160997"/>
                <a:satOff val="-3921"/>
                <a:lumOff val="1715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50000"/>
                <a:hueOff val="160997"/>
                <a:satOff val="-3921"/>
                <a:lumOff val="1715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100" kern="1200" dirty="0"/>
            <a:t>Fortalecimiento de la Gestión Documental</a:t>
          </a:r>
        </a:p>
      </dsp:txBody>
      <dsp:txXfrm>
        <a:off x="1793065" y="1063286"/>
        <a:ext cx="2125990" cy="1679886"/>
      </dsp:txXfrm>
    </dsp:sp>
    <dsp:sp modelId="{03E3A8E0-1496-45AE-962E-D9DD240AF4AB}">
      <dsp:nvSpPr>
        <dsp:cNvPr id="0" name=""/>
        <dsp:cNvSpPr/>
      </dsp:nvSpPr>
      <dsp:spPr>
        <a:xfrm rot="16200000">
          <a:off x="4219658" y="1633225"/>
          <a:ext cx="2148887" cy="669155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332341"/>
                <a:satOff val="-7097"/>
                <a:lumOff val="2648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332341"/>
                <a:satOff val="-7097"/>
                <a:lumOff val="2648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332341"/>
                <a:satOff val="-7097"/>
                <a:lumOff val="2648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9FA96A2-7881-4B67-A7D4-0E9D34D176FF}">
      <dsp:nvSpPr>
        <dsp:cNvPr id="0" name=""/>
        <dsp:cNvSpPr/>
      </dsp:nvSpPr>
      <dsp:spPr>
        <a:xfrm>
          <a:off x="4178843" y="1152"/>
          <a:ext cx="2230518" cy="17844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50000"/>
                <a:hueOff val="321995"/>
                <a:satOff val="-7842"/>
                <a:lumOff val="3431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50000"/>
                <a:hueOff val="321995"/>
                <a:satOff val="-7842"/>
                <a:lumOff val="3431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50000"/>
                <a:hueOff val="321995"/>
                <a:satOff val="-7842"/>
                <a:lumOff val="3431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100" kern="1200" dirty="0"/>
            <a:t>Promoción de la</a:t>
          </a:r>
        </a:p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/>
            <a:t>transparencia y acceso a la información pública</a:t>
          </a:r>
          <a:endParaRPr lang="es-CO" sz="2100" kern="1200" dirty="0"/>
        </a:p>
      </dsp:txBody>
      <dsp:txXfrm>
        <a:off x="4231107" y="53416"/>
        <a:ext cx="2125990" cy="1679886"/>
      </dsp:txXfrm>
    </dsp:sp>
    <dsp:sp modelId="{5C414DBA-384F-48EB-882B-7A03A2BCAF1B}">
      <dsp:nvSpPr>
        <dsp:cNvPr id="0" name=""/>
        <dsp:cNvSpPr/>
      </dsp:nvSpPr>
      <dsp:spPr>
        <a:xfrm rot="18900000">
          <a:off x="5897954" y="2328397"/>
          <a:ext cx="2148887" cy="669155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332341"/>
                <a:satOff val="-7097"/>
                <a:lumOff val="2648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332341"/>
                <a:satOff val="-7097"/>
                <a:lumOff val="2648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332341"/>
                <a:satOff val="-7097"/>
                <a:lumOff val="2648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A33C0AD-5DFD-425E-81FC-BF17B377FD4F}">
      <dsp:nvSpPr>
        <dsp:cNvPr id="0" name=""/>
        <dsp:cNvSpPr/>
      </dsp:nvSpPr>
      <dsp:spPr>
        <a:xfrm>
          <a:off x="6616885" y="1011022"/>
          <a:ext cx="2230518" cy="17844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50000"/>
                <a:hueOff val="321995"/>
                <a:satOff val="-7842"/>
                <a:lumOff val="3431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50000"/>
                <a:hueOff val="321995"/>
                <a:satOff val="-7842"/>
                <a:lumOff val="3431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50000"/>
                <a:hueOff val="321995"/>
                <a:satOff val="-7842"/>
                <a:lumOff val="3431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100" kern="1200" dirty="0"/>
            <a:t>Seguridad de la información</a:t>
          </a:r>
        </a:p>
      </dsp:txBody>
      <dsp:txXfrm>
        <a:off x="6669149" y="1063286"/>
        <a:ext cx="2125990" cy="1679886"/>
      </dsp:txXfrm>
    </dsp:sp>
    <dsp:sp modelId="{410DA369-3D02-4EF4-8CC2-4CFBF47ED7C6}">
      <dsp:nvSpPr>
        <dsp:cNvPr id="0" name=""/>
        <dsp:cNvSpPr/>
      </dsp:nvSpPr>
      <dsp:spPr>
        <a:xfrm>
          <a:off x="6593126" y="4006693"/>
          <a:ext cx="2148887" cy="669155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166170"/>
                <a:satOff val="-3548"/>
                <a:lumOff val="1324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166170"/>
                <a:satOff val="-3548"/>
                <a:lumOff val="1324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166170"/>
                <a:satOff val="-3548"/>
                <a:lumOff val="1324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13F6B02-6DF2-42BC-A304-A53440014B41}">
      <dsp:nvSpPr>
        <dsp:cNvPr id="0" name=""/>
        <dsp:cNvSpPr/>
      </dsp:nvSpPr>
      <dsp:spPr>
        <a:xfrm>
          <a:off x="7626755" y="3449063"/>
          <a:ext cx="2230518" cy="17844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50000"/>
                <a:hueOff val="160997"/>
                <a:satOff val="-3921"/>
                <a:lumOff val="1715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50000"/>
                <a:hueOff val="160997"/>
                <a:satOff val="-3921"/>
                <a:lumOff val="1715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50000"/>
                <a:hueOff val="160997"/>
                <a:satOff val="-3921"/>
                <a:lumOff val="1715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100" kern="1200" dirty="0"/>
            <a:t>Protección del patrimonio documental</a:t>
          </a:r>
        </a:p>
      </dsp:txBody>
      <dsp:txXfrm>
        <a:off x="7679019" y="3501327"/>
        <a:ext cx="2125990" cy="16798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277B56-E1F8-4A62-BFD0-645AB59C7403}">
      <dsp:nvSpPr>
        <dsp:cNvPr id="0" name=""/>
        <dsp:cNvSpPr/>
      </dsp:nvSpPr>
      <dsp:spPr>
        <a:xfrm rot="5400000">
          <a:off x="366078" y="2341406"/>
          <a:ext cx="1088001" cy="1810409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D6570AA-C111-46E2-81F1-BC123D929FB2}">
      <dsp:nvSpPr>
        <dsp:cNvPr id="0" name=""/>
        <dsp:cNvSpPr/>
      </dsp:nvSpPr>
      <dsp:spPr>
        <a:xfrm>
          <a:off x="184464" y="2882328"/>
          <a:ext cx="1634448" cy="14326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>
              <a:latin typeface="+mj-lt"/>
            </a:rPr>
            <a:t>COMPONENTES</a:t>
          </a:r>
        </a:p>
      </dsp:txBody>
      <dsp:txXfrm>
        <a:off x="184464" y="2882328"/>
        <a:ext cx="1634448" cy="1432689"/>
      </dsp:txXfrm>
    </dsp:sp>
    <dsp:sp modelId="{84E70CCE-3AE1-43A6-B6F6-9BD9213A17C4}">
      <dsp:nvSpPr>
        <dsp:cNvPr id="0" name=""/>
        <dsp:cNvSpPr/>
      </dsp:nvSpPr>
      <dsp:spPr>
        <a:xfrm>
          <a:off x="1510525" y="2208121"/>
          <a:ext cx="308386" cy="308386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4">
                <a:hueOff val="980089"/>
                <a:satOff val="-4078"/>
                <a:lumOff val="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80089"/>
                <a:satOff val="-4078"/>
                <a:lumOff val="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80089"/>
                <a:satOff val="-4078"/>
                <a:lumOff val="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980089"/>
              <a:satOff val="-4078"/>
              <a:lumOff val="961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A15257C-E250-4F48-92EA-78795C13C491}">
      <dsp:nvSpPr>
        <dsp:cNvPr id="0" name=""/>
        <dsp:cNvSpPr/>
      </dsp:nvSpPr>
      <dsp:spPr>
        <a:xfrm rot="5400000">
          <a:off x="2366962" y="1846285"/>
          <a:ext cx="1088001" cy="1810409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4">
                <a:hueOff val="1960178"/>
                <a:satOff val="-8155"/>
                <a:lumOff val="1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960178"/>
                <a:satOff val="-8155"/>
                <a:lumOff val="1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960178"/>
                <a:satOff val="-8155"/>
                <a:lumOff val="1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1960178"/>
              <a:satOff val="-8155"/>
              <a:lumOff val="1922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DE49A8C-DADB-42DD-98F0-AEB263528F6F}">
      <dsp:nvSpPr>
        <dsp:cNvPr id="0" name=""/>
        <dsp:cNvSpPr/>
      </dsp:nvSpPr>
      <dsp:spPr>
        <a:xfrm>
          <a:off x="2185347" y="2387207"/>
          <a:ext cx="1634448" cy="14326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>
              <a:latin typeface="+mj-lt"/>
            </a:rPr>
            <a:t>Estratégico: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>
              <a:latin typeface="+mj-lt"/>
            </a:rPr>
            <a:t>Gestión de documentos y administración de archivos</a:t>
          </a:r>
        </a:p>
      </dsp:txBody>
      <dsp:txXfrm>
        <a:off x="2185347" y="2387207"/>
        <a:ext cx="1634448" cy="1432689"/>
      </dsp:txXfrm>
    </dsp:sp>
    <dsp:sp modelId="{1ADF60CA-EC08-4963-97F0-B80AE1A1AC04}">
      <dsp:nvSpPr>
        <dsp:cNvPr id="0" name=""/>
        <dsp:cNvSpPr/>
      </dsp:nvSpPr>
      <dsp:spPr>
        <a:xfrm>
          <a:off x="3511409" y="1713000"/>
          <a:ext cx="308386" cy="308386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4">
                <a:hueOff val="2940267"/>
                <a:satOff val="-12233"/>
                <a:lumOff val="288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2940267"/>
                <a:satOff val="-12233"/>
                <a:lumOff val="288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2940267"/>
                <a:satOff val="-12233"/>
                <a:lumOff val="288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2940267"/>
              <a:satOff val="-12233"/>
              <a:lumOff val="2882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B3E6FB4-F87D-479A-B387-1557EF5B9884}">
      <dsp:nvSpPr>
        <dsp:cNvPr id="0" name=""/>
        <dsp:cNvSpPr/>
      </dsp:nvSpPr>
      <dsp:spPr>
        <a:xfrm rot="5400000">
          <a:off x="4367845" y="1351164"/>
          <a:ext cx="1088001" cy="1810409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4">
                <a:hueOff val="3920356"/>
                <a:satOff val="-16311"/>
                <a:lumOff val="384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3920356"/>
                <a:satOff val="-16311"/>
                <a:lumOff val="384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3920356"/>
                <a:satOff val="-16311"/>
                <a:lumOff val="384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3920356"/>
              <a:satOff val="-16311"/>
              <a:lumOff val="3843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02DC625-7A7B-4658-8618-D39FFD883D3A}">
      <dsp:nvSpPr>
        <dsp:cNvPr id="0" name=""/>
        <dsp:cNvSpPr/>
      </dsp:nvSpPr>
      <dsp:spPr>
        <a:xfrm>
          <a:off x="4186231" y="1892087"/>
          <a:ext cx="1634448" cy="14326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>
              <a:latin typeface="+mj-lt"/>
            </a:rPr>
            <a:t>Administración de archivos: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>
              <a:latin typeface="+mj-lt"/>
            </a:rPr>
            <a:t>Estrategias organizacionales </a:t>
          </a:r>
        </a:p>
      </dsp:txBody>
      <dsp:txXfrm>
        <a:off x="4186231" y="1892087"/>
        <a:ext cx="1634448" cy="1432689"/>
      </dsp:txXfrm>
    </dsp:sp>
    <dsp:sp modelId="{D48F0A3E-254B-4615-96DC-38BCAE3FAE1A}">
      <dsp:nvSpPr>
        <dsp:cNvPr id="0" name=""/>
        <dsp:cNvSpPr/>
      </dsp:nvSpPr>
      <dsp:spPr>
        <a:xfrm>
          <a:off x="5512293" y="1217880"/>
          <a:ext cx="308386" cy="308386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4">
                <a:hueOff val="4900445"/>
                <a:satOff val="-20388"/>
                <a:lumOff val="480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900445"/>
                <a:satOff val="-20388"/>
                <a:lumOff val="480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900445"/>
                <a:satOff val="-20388"/>
                <a:lumOff val="480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4900445"/>
              <a:satOff val="-20388"/>
              <a:lumOff val="4804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D1DD116-6BA9-4B2D-ABAB-A8110CC2E095}">
      <dsp:nvSpPr>
        <dsp:cNvPr id="0" name=""/>
        <dsp:cNvSpPr/>
      </dsp:nvSpPr>
      <dsp:spPr>
        <a:xfrm rot="5400000">
          <a:off x="6368729" y="856044"/>
          <a:ext cx="1088001" cy="1810409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4">
                <a:hueOff val="5880535"/>
                <a:satOff val="-24466"/>
                <a:lumOff val="5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880535"/>
                <a:satOff val="-24466"/>
                <a:lumOff val="5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880535"/>
                <a:satOff val="-24466"/>
                <a:lumOff val="5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5880535"/>
              <a:satOff val="-24466"/>
              <a:lumOff val="5765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8920E6C-790B-4C15-ADB8-7695944E16D9}">
      <dsp:nvSpPr>
        <dsp:cNvPr id="0" name=""/>
        <dsp:cNvSpPr/>
      </dsp:nvSpPr>
      <dsp:spPr>
        <a:xfrm>
          <a:off x="6187115" y="1396966"/>
          <a:ext cx="1634448" cy="14326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>
              <a:latin typeface="+mj-lt"/>
            </a:rPr>
            <a:t>Documental: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>
              <a:latin typeface="+mj-lt"/>
            </a:rPr>
            <a:t>Planificación, manejo y organización de la documentación producida y recibida</a:t>
          </a:r>
          <a:endParaRPr lang="es-CO" sz="1600" kern="1200" dirty="0">
            <a:latin typeface="+mj-lt"/>
          </a:endParaRPr>
        </a:p>
      </dsp:txBody>
      <dsp:txXfrm>
        <a:off x="6187115" y="1396966"/>
        <a:ext cx="1634448" cy="1432689"/>
      </dsp:txXfrm>
    </dsp:sp>
    <dsp:sp modelId="{49740711-5FF8-4125-A820-6FF98DD47A49}">
      <dsp:nvSpPr>
        <dsp:cNvPr id="0" name=""/>
        <dsp:cNvSpPr/>
      </dsp:nvSpPr>
      <dsp:spPr>
        <a:xfrm>
          <a:off x="7513176" y="722759"/>
          <a:ext cx="308386" cy="308386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4">
                <a:hueOff val="6860623"/>
                <a:satOff val="-28544"/>
                <a:lumOff val="672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860623"/>
                <a:satOff val="-28544"/>
                <a:lumOff val="672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860623"/>
                <a:satOff val="-28544"/>
                <a:lumOff val="672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6860623"/>
              <a:satOff val="-28544"/>
              <a:lumOff val="6726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7A962FE-A168-4731-92BB-48FAC3AC9845}">
      <dsp:nvSpPr>
        <dsp:cNvPr id="0" name=""/>
        <dsp:cNvSpPr/>
      </dsp:nvSpPr>
      <dsp:spPr>
        <a:xfrm rot="5400000">
          <a:off x="8369613" y="360923"/>
          <a:ext cx="1088001" cy="1810409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4">
                <a:hueOff val="7840713"/>
                <a:satOff val="-32622"/>
                <a:lumOff val="768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7840713"/>
                <a:satOff val="-32622"/>
                <a:lumOff val="768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7840713"/>
                <a:satOff val="-32622"/>
                <a:lumOff val="768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7840713"/>
              <a:satOff val="-32622"/>
              <a:lumOff val="7686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A4FE0B2-E4B5-493B-9C46-372EE1E9992F}">
      <dsp:nvSpPr>
        <dsp:cNvPr id="0" name=""/>
        <dsp:cNvSpPr/>
      </dsp:nvSpPr>
      <dsp:spPr>
        <a:xfrm>
          <a:off x="8187998" y="901845"/>
          <a:ext cx="1634448" cy="14326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>
              <a:latin typeface="+mj-lt"/>
            </a:rPr>
            <a:t>Tecnológico: 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>
              <a:latin typeface="+mj-lt"/>
            </a:rPr>
            <a:t>Administración electrónica de documentos, seguridad de la información y la interoperabilidad </a:t>
          </a:r>
          <a:endParaRPr lang="es-CO" sz="1600" kern="1200" dirty="0">
            <a:latin typeface="+mj-lt"/>
          </a:endParaRPr>
        </a:p>
      </dsp:txBody>
      <dsp:txXfrm>
        <a:off x="8187998" y="901845"/>
        <a:ext cx="1634448" cy="1432689"/>
      </dsp:txXfrm>
    </dsp:sp>
    <dsp:sp modelId="{45CC827D-697C-4641-B66E-A123E93268AA}">
      <dsp:nvSpPr>
        <dsp:cNvPr id="0" name=""/>
        <dsp:cNvSpPr/>
      </dsp:nvSpPr>
      <dsp:spPr>
        <a:xfrm>
          <a:off x="9514060" y="227639"/>
          <a:ext cx="308386" cy="308386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4">
                <a:hueOff val="8820801"/>
                <a:satOff val="-36699"/>
                <a:lumOff val="864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8820801"/>
                <a:satOff val="-36699"/>
                <a:lumOff val="864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8820801"/>
                <a:satOff val="-36699"/>
                <a:lumOff val="864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8820801"/>
              <a:satOff val="-36699"/>
              <a:lumOff val="8647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2DDC47D-73FE-41D1-AD66-38AFD672FB6C}">
      <dsp:nvSpPr>
        <dsp:cNvPr id="0" name=""/>
        <dsp:cNvSpPr/>
      </dsp:nvSpPr>
      <dsp:spPr>
        <a:xfrm rot="5400000">
          <a:off x="10370496" y="-134197"/>
          <a:ext cx="1088001" cy="1810409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4">
                <a:hueOff val="9800891"/>
                <a:satOff val="-40777"/>
                <a:lumOff val="960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800891"/>
                <a:satOff val="-40777"/>
                <a:lumOff val="960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800891"/>
                <a:satOff val="-40777"/>
                <a:lumOff val="960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3E18688-6ECA-4A33-ACDB-B2C3957F81A7}">
      <dsp:nvSpPr>
        <dsp:cNvPr id="0" name=""/>
        <dsp:cNvSpPr/>
      </dsp:nvSpPr>
      <dsp:spPr>
        <a:xfrm>
          <a:off x="10188882" y="406725"/>
          <a:ext cx="1634448" cy="14326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>
              <a:latin typeface="+mj-lt"/>
            </a:rPr>
            <a:t>Cultural: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>
              <a:latin typeface="+mj-lt"/>
            </a:rPr>
            <a:t>Optimización de la eficiencia y desarrollo organizacional y cultural de la entidad y la</a:t>
          </a:r>
          <a:endParaRPr lang="es-CO" sz="1600" kern="1200" dirty="0">
            <a:latin typeface="+mj-lt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>
              <a:latin typeface="+mj-lt"/>
            </a:rPr>
            <a:t>comunidad</a:t>
          </a:r>
        </a:p>
      </dsp:txBody>
      <dsp:txXfrm>
        <a:off x="10188882" y="406725"/>
        <a:ext cx="1634448" cy="14326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1C849E-63C2-4331-9FBB-1948644EB4E6}">
      <dsp:nvSpPr>
        <dsp:cNvPr id="0" name=""/>
        <dsp:cNvSpPr/>
      </dsp:nvSpPr>
      <dsp:spPr>
        <a:xfrm>
          <a:off x="0" y="557677"/>
          <a:ext cx="6023352" cy="102955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CB9040-8408-4EF2-9BB4-76008BD074F1}">
      <dsp:nvSpPr>
        <dsp:cNvPr id="0" name=""/>
        <dsp:cNvSpPr/>
      </dsp:nvSpPr>
      <dsp:spPr>
        <a:xfrm>
          <a:off x="311441" y="789328"/>
          <a:ext cx="566257" cy="56625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856A0A-904D-480E-9070-C47F53C3DBA6}">
      <dsp:nvSpPr>
        <dsp:cNvPr id="0" name=""/>
        <dsp:cNvSpPr/>
      </dsp:nvSpPr>
      <dsp:spPr>
        <a:xfrm>
          <a:off x="1189140" y="557677"/>
          <a:ext cx="4834211" cy="10295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962" tIns="108962" rIns="108962" bIns="108962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/>
            <a:t>LEY 594 DE 2000:</a:t>
          </a:r>
          <a:r>
            <a:rPr lang="es-ES" sz="1400" kern="1200"/>
            <a:t> LEY GENERAL DE ARCHIVOS establece las reglas y principios que rigen la actividad archivística del país</a:t>
          </a:r>
          <a:endParaRPr lang="en-US" sz="1400" kern="1200"/>
        </a:p>
      </dsp:txBody>
      <dsp:txXfrm>
        <a:off x="1189140" y="557677"/>
        <a:ext cx="4834211" cy="1029558"/>
      </dsp:txXfrm>
    </dsp:sp>
    <dsp:sp modelId="{4F97BD99-5381-4465-8BFE-5DEDD7745ACA}">
      <dsp:nvSpPr>
        <dsp:cNvPr id="0" name=""/>
        <dsp:cNvSpPr/>
      </dsp:nvSpPr>
      <dsp:spPr>
        <a:xfrm>
          <a:off x="0" y="1844626"/>
          <a:ext cx="6023352" cy="102955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E83759-A205-4635-A5DD-2989CF546D7D}">
      <dsp:nvSpPr>
        <dsp:cNvPr id="0" name=""/>
        <dsp:cNvSpPr/>
      </dsp:nvSpPr>
      <dsp:spPr>
        <a:xfrm>
          <a:off x="311441" y="2076277"/>
          <a:ext cx="566257" cy="56625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13AEAC-9CFC-4449-9614-4AF20E487465}">
      <dsp:nvSpPr>
        <dsp:cNvPr id="0" name=""/>
        <dsp:cNvSpPr/>
      </dsp:nvSpPr>
      <dsp:spPr>
        <a:xfrm>
          <a:off x="1189140" y="1844626"/>
          <a:ext cx="4834211" cy="10295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962" tIns="108962" rIns="108962" bIns="108962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i="1" kern="1200"/>
            <a:t>ARTÍCULO 15. </a:t>
          </a:r>
          <a:r>
            <a:rPr lang="es-MX" sz="1400" b="0" i="0" kern="1200" baseline="0"/>
            <a:t>Los servidores públicos al desvincularse de las funciones titulares tendrán la responsabilidad de entregar los documentos y archivos a su cargo debidamente inventariados</a:t>
          </a:r>
          <a:endParaRPr lang="en-US" sz="1400" kern="1200"/>
        </a:p>
      </dsp:txBody>
      <dsp:txXfrm>
        <a:off x="1189140" y="1844626"/>
        <a:ext cx="4834211" cy="102955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ED3432-ED5A-4378-AD16-1B12AC783421}">
      <dsp:nvSpPr>
        <dsp:cNvPr id="0" name=""/>
        <dsp:cNvSpPr/>
      </dsp:nvSpPr>
      <dsp:spPr>
        <a:xfrm>
          <a:off x="0" y="1798771"/>
          <a:ext cx="5958975" cy="11801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b="0" i="0" kern="1200" dirty="0"/>
            <a:t>6. Custodiar y cuidar la documentación e información que por razón de su empleo, cargo o función conserve bajo su cuidado o a la cual tenga acceso, e impedir o evitar la sustracción, destrucción, ocultamiento o utilización indebidos.</a:t>
          </a:r>
          <a:endParaRPr lang="en-US" sz="1600" kern="1200" dirty="0"/>
        </a:p>
      </dsp:txBody>
      <dsp:txXfrm>
        <a:off x="0" y="1798771"/>
        <a:ext cx="5958975" cy="1180188"/>
      </dsp:txXfrm>
    </dsp:sp>
    <dsp:sp modelId="{860B996E-9A6A-489F-8097-B6CCA83F75E5}">
      <dsp:nvSpPr>
        <dsp:cNvPr id="0" name=""/>
        <dsp:cNvSpPr/>
      </dsp:nvSpPr>
      <dsp:spPr>
        <a:xfrm rot="10800000">
          <a:off x="0" y="1343"/>
          <a:ext cx="5958975" cy="1815130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i="1" kern="1200"/>
            <a:t>Artículo 38. </a:t>
          </a:r>
          <a:r>
            <a:rPr lang="es-ES" sz="1600" kern="1200"/>
            <a:t>Deberes. Son deberes de todo servidor público:</a:t>
          </a:r>
          <a:endParaRPr lang="en-US" sz="1600" kern="1200"/>
        </a:p>
      </dsp:txBody>
      <dsp:txXfrm rot="10800000">
        <a:off x="0" y="1343"/>
        <a:ext cx="5958975" cy="117941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5F5BC7-50E8-4B8D-9583-335E3262FD2B}">
      <dsp:nvSpPr>
        <dsp:cNvPr id="0" name=""/>
        <dsp:cNvSpPr/>
      </dsp:nvSpPr>
      <dsp:spPr>
        <a:xfrm>
          <a:off x="0" y="2149752"/>
          <a:ext cx="6199896" cy="141047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/>
            <a:t>Atender las solicitudes de consulta y préstamo de documentos de los archivos de gestión y central, por parte de los servidores y contratistas del Ministerio de Educación Nacional (MEN) con el propósito de apoyar la gestión y eficiencia en la realización de las funciones y el cumplimiento de objetivos y metas de la Entidad</a:t>
          </a:r>
          <a:endParaRPr lang="en-US" sz="1600" kern="1200" dirty="0"/>
        </a:p>
      </dsp:txBody>
      <dsp:txXfrm>
        <a:off x="0" y="2149752"/>
        <a:ext cx="6199896" cy="1410470"/>
      </dsp:txXfrm>
    </dsp:sp>
    <dsp:sp modelId="{5248BD5A-C211-4E5F-B07A-F26C3D2D3A41}">
      <dsp:nvSpPr>
        <dsp:cNvPr id="0" name=""/>
        <dsp:cNvSpPr/>
      </dsp:nvSpPr>
      <dsp:spPr>
        <a:xfrm rot="10800000">
          <a:off x="0" y="1606"/>
          <a:ext cx="6199896" cy="2169303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i="1" kern="1200" dirty="0"/>
            <a:t>Objetivo:</a:t>
          </a:r>
          <a:endParaRPr lang="en-US" sz="3200" kern="1200" dirty="0"/>
        </a:p>
      </dsp:txBody>
      <dsp:txXfrm rot="10800000">
        <a:off x="0" y="1606"/>
        <a:ext cx="6199896" cy="140954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03B356-96D6-4232-BDD4-3DF31D4D8A89}">
      <dsp:nvSpPr>
        <dsp:cNvPr id="0" name=""/>
        <dsp:cNvSpPr/>
      </dsp:nvSpPr>
      <dsp:spPr>
        <a:xfrm>
          <a:off x="0" y="1954145"/>
          <a:ext cx="6061000" cy="12821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 dirty="0"/>
            <a:t>Establecer las actividades para la gestión de los documentos recibidos y producidos por las dependencias del MEN de acuerdo a las tablas de retención documental (TRD) y la interacción con el Sistema de Gestión de Documentos Electrónicos de Archivo (SGDEA), donde se asegure la conservación del acervo documental.</a:t>
          </a:r>
          <a:endParaRPr lang="en-US" sz="1500" kern="1200" dirty="0"/>
        </a:p>
      </dsp:txBody>
      <dsp:txXfrm>
        <a:off x="0" y="1954145"/>
        <a:ext cx="6061000" cy="1282131"/>
      </dsp:txXfrm>
    </dsp:sp>
    <dsp:sp modelId="{A026BCE9-A2C5-410F-AE78-6F335679DA78}">
      <dsp:nvSpPr>
        <dsp:cNvPr id="0" name=""/>
        <dsp:cNvSpPr/>
      </dsp:nvSpPr>
      <dsp:spPr>
        <a:xfrm rot="10800000">
          <a:off x="0" y="1459"/>
          <a:ext cx="6061000" cy="1971917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i="1" kern="1200" dirty="0"/>
            <a:t>Objetivo:</a:t>
          </a:r>
          <a:endParaRPr lang="en-US" sz="2800" kern="1200" dirty="0"/>
        </a:p>
      </dsp:txBody>
      <dsp:txXfrm rot="10800000">
        <a:off x="0" y="1459"/>
        <a:ext cx="6061000" cy="12812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E9C3EA-A9E6-4577-85BB-4C43E32225A3}" type="datetimeFigureOut">
              <a:rPr lang="es-CO" smtClean="0"/>
              <a:t>2/11/2023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B27BC0-A39E-4765-82EC-6ACF1CA1A2D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94881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05EFA0-4FCC-4D7B-8D6C-B1850E5514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C205BA5-3C19-4029-AB68-BBDE802EAC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385CA6D-17B2-4697-88F0-B3AE5A0E45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721F6-9CD0-4C06-990E-E3C3300C7DA2}" type="datetimeFigureOut">
              <a:rPr lang="es-CO" smtClean="0"/>
              <a:t>2/11/2023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56D4476-2E89-4730-91E2-3EDD79A91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98DCFD8-F843-42D8-ADF8-C68A03A96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58653-218F-4DC2-8E60-E3337D66EBF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24678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B28786-B0AE-41F8-A39A-B221343D32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77FBE8D-6FB5-4564-9915-3FE8849FFD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0CB17C-FD7D-41B6-8864-5324B3A03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721F6-9CD0-4C06-990E-E3C3300C7DA2}" type="datetimeFigureOut">
              <a:rPr lang="es-CO" smtClean="0"/>
              <a:t>2/11/2023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217E3FE-FA85-42C6-823E-67288F49D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21CCC18-F112-4047-96C2-9E8B1546B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58653-218F-4DC2-8E60-E3337D66EBF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60838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8EF90D5-8E36-495C-A971-18072F698D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65CE5CC-FB19-4E87-8B59-563C104B31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6783AAB-B96B-4936-AD80-18FCEEC7C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721F6-9CD0-4C06-990E-E3C3300C7DA2}" type="datetimeFigureOut">
              <a:rPr lang="es-CO" smtClean="0"/>
              <a:t>2/11/2023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CB0855A-6B82-4499-8C78-8B255641A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80F9C52-C608-4695-AB83-B9CD5EEAA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58653-218F-4DC2-8E60-E3337D66EBF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927264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2/11/2023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722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A10E5D-09C8-4F5D-84F5-79A80C06B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1EA9AB2-F5DF-49EB-A735-AE16F14AEF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43AA023-3AA9-46B2-8380-78D7438D2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721F6-9CD0-4C06-990E-E3C3300C7DA2}" type="datetimeFigureOut">
              <a:rPr lang="es-CO" smtClean="0"/>
              <a:t>2/11/2023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0029E0A-46CA-468E-98D2-B304EFA23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1724DC1-8239-47E7-BFA2-978C7659E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58653-218F-4DC2-8E60-E3337D66EBF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93489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4B7970-6A12-43A8-AD34-48F6725D1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E62E74D-55E2-4536-BC49-1BFA2A7EC4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F945915-61D4-48DC-BF22-2244DCE37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721F6-9CD0-4C06-990E-E3C3300C7DA2}" type="datetimeFigureOut">
              <a:rPr lang="es-CO" smtClean="0"/>
              <a:t>2/11/2023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DDD9C74-D09F-4EFF-B5EC-465348BB4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3A2ED8C-F9BA-4702-8F6D-A28AC4E049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58653-218F-4DC2-8E60-E3337D66EBF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41050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51F286-8DE9-4C71-A85D-946AE6CD8F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8D69569-1E33-41BA-948A-4364CFCAE5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A5BDA33-E0CA-4733-B3FA-A661D5FA5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6DBF67D-D269-4FB6-892D-5ACCE279BC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721F6-9CD0-4C06-990E-E3C3300C7DA2}" type="datetimeFigureOut">
              <a:rPr lang="es-CO" smtClean="0"/>
              <a:t>2/11/2023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4E1EFBB-1607-419B-B593-92A9C8FB63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4A6A7D3-356D-407C-8215-21E5A05CC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58653-218F-4DC2-8E60-E3337D66EBF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96247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F32920-2A3C-447F-9BDF-C83A3CBF8F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135F08B-E3CC-4FBE-841C-5C56374258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6DCE03D-8293-438B-A34E-59E2A83D32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2C779AB-3E6E-435D-8AAE-D93A90FF03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D300425-FC26-4F6B-AB75-CF1F5EA301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F7428F6-A949-4257-81FC-9D84F932C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721F6-9CD0-4C06-990E-E3C3300C7DA2}" type="datetimeFigureOut">
              <a:rPr lang="es-CO" smtClean="0"/>
              <a:t>2/11/2023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506A4F2-A225-4AAB-8D8A-B2999A976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A32A30C-F590-414A-A501-518C1E72D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58653-218F-4DC2-8E60-E3337D66EBF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59455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735CC8-99F9-4380-8944-CAAF41F83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A0C325F-DBA6-4071-863D-16EFC4B20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721F6-9CD0-4C06-990E-E3C3300C7DA2}" type="datetimeFigureOut">
              <a:rPr lang="es-CO" smtClean="0"/>
              <a:t>2/11/2023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B59647A-90B9-4947-8ABD-CBB88A127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B85C9AF-8374-4D29-A3B3-F92D2666D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58653-218F-4DC2-8E60-E3337D66EBF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82940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3D7117A-A891-48B0-90E6-736089299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721F6-9CD0-4C06-990E-E3C3300C7DA2}" type="datetimeFigureOut">
              <a:rPr lang="es-CO" smtClean="0"/>
              <a:t>2/11/2023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1D18933-08F0-479A-B74D-3AAA47CCC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6580E39-3643-47F3-9287-597AA71C7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58653-218F-4DC2-8E60-E3337D66EBF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74912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A9D9E7-3F52-4BAF-851C-83E70AE96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F4B6E83-2142-4574-8284-F330CC550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26E6607-682A-4B43-A2C0-68D93E37C8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930283A-4DB0-4173-85CD-ACD589BAC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721F6-9CD0-4C06-990E-E3C3300C7DA2}" type="datetimeFigureOut">
              <a:rPr lang="es-CO" smtClean="0"/>
              <a:t>2/11/2023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796DE10-DAA5-4843-A1C2-A94CD5B21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1B630FC-679F-42CF-ACE6-B4333AB70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58653-218F-4DC2-8E60-E3337D66EBF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22414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D09FEC8-587E-4F9B-BECE-B3AD270C5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1A5AB9E0-0FEA-46C7-9D70-0F94BD9C2C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298B3BA-B964-45DF-8698-623001C6F8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B83C819-B647-490D-99AD-A9052FCEF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721F6-9CD0-4C06-990E-E3C3300C7DA2}" type="datetimeFigureOut">
              <a:rPr lang="es-CO" smtClean="0"/>
              <a:t>2/11/2023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0E4C833-2128-4768-8EB8-793F3F92B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E4EA1FA-23CA-4C35-9BE8-E9E0021A4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58653-218F-4DC2-8E60-E3337D66EBF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49814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5E24D8F-9773-4C35-9861-E51AAABD3F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77E6F4C-7972-4305-A2C8-F4F23BD133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7F24164-F71E-42FF-8EFF-40EE6E6C2B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0721F6-9CD0-4C06-990E-E3C3300C7DA2}" type="datetimeFigureOut">
              <a:rPr lang="es-CO" smtClean="0"/>
              <a:t>2/11/2023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13DD88E-19E1-4191-B71B-5848F96DD0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E6454C-0190-4975-AC34-1F47312652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358653-218F-4DC2-8E60-E3337D66EBF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87126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hyperlink" Target="http://sp.depositphotos.com/113500650/stock-illustration-happy-business-people-standing-cartoon.html" TargetMode="External"/><Relationship Id="rId7" Type="http://schemas.openxmlformats.org/officeDocument/2006/relationships/diagramColors" Target="../diagrams/colors3.xm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hyperlink" Target="http://sp.depositphotos.com/113500650/stock-illustration-happy-business-people-standing-cartoon.html" TargetMode="External"/><Relationship Id="rId7" Type="http://schemas.openxmlformats.org/officeDocument/2006/relationships/diagramColors" Target="../diagrams/colors4.xm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hyperlink" Target="http://sp.depositphotos.com/113500650/stock-illustration-happy-business-people-standing-cartoon.html" TargetMode="External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29.png"/><Relationship Id="rId9" Type="http://schemas.microsoft.com/office/2007/relationships/diagramDrawing" Target="../diagrams/drawing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hyperlink" Target="http://sp.depositphotos.com/113500650/stock-illustration-happy-business-people-standing-cartoon.html" TargetMode="External"/><Relationship Id="rId7" Type="http://schemas.openxmlformats.org/officeDocument/2006/relationships/diagramQuickStyle" Target="../diagrams/quickStyle6.xm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4" Type="http://schemas.openxmlformats.org/officeDocument/2006/relationships/image" Target="../media/image29.png"/><Relationship Id="rId9" Type="http://schemas.microsoft.com/office/2007/relationships/diagramDrawing" Target="../diagrams/drawing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drive.google.com/file/d/1WGqm7YWWLr_KP3B1kILYoCqrq-_12j5W/view?usp=share_link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2CE5EECB-93A9-4E39-BD58-CC280894D9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152" t="22596" r="8804" b="1476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ítulo 3">
            <a:extLst>
              <a:ext uri="{FF2B5EF4-FFF2-40B4-BE49-F238E27FC236}">
                <a16:creationId xmlns:a16="http://schemas.microsoft.com/office/drawing/2014/main" id="{7366137D-8029-47CC-AA74-0129B487ABE7}"/>
              </a:ext>
            </a:extLst>
          </p:cNvPr>
          <p:cNvSpPr txBox="1">
            <a:spLocks/>
          </p:cNvSpPr>
          <p:nvPr/>
        </p:nvSpPr>
        <p:spPr>
          <a:xfrm>
            <a:off x="708686" y="2250348"/>
            <a:ext cx="7202862" cy="185372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5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CAPACITACIÓN </a:t>
            </a:r>
          </a:p>
          <a:p>
            <a:r>
              <a:rPr lang="es-CO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Sistema de Gestión de documento Electrónico y Archivo</a:t>
            </a:r>
          </a:p>
          <a:p>
            <a:r>
              <a:rPr lang="es-CO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(SGDEA)- política de servicio al Ciudadano Gestión documental y Gestión de PQRSD</a:t>
            </a:r>
          </a:p>
        </p:txBody>
      </p:sp>
    </p:spTree>
    <p:extLst>
      <p:ext uri="{BB962C8B-B14F-4D97-AF65-F5344CB8AC3E}">
        <p14:creationId xmlns:p14="http://schemas.microsoft.com/office/powerpoint/2010/main" val="14829759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963E9FF8-726C-C90D-F2BB-C32B8EBE4472}"/>
              </a:ext>
            </a:extLst>
          </p:cNvPr>
          <p:cNvSpPr txBox="1"/>
          <p:nvPr/>
        </p:nvSpPr>
        <p:spPr>
          <a:xfrm>
            <a:off x="5099573" y="6639446"/>
            <a:ext cx="19928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www.mineducacion.gov.co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B712C6BB-5670-B315-B1B9-240527A3D1FA}"/>
              </a:ext>
            </a:extLst>
          </p:cNvPr>
          <p:cNvSpPr txBox="1"/>
          <p:nvPr/>
        </p:nvSpPr>
        <p:spPr>
          <a:xfrm>
            <a:off x="2361234" y="364568"/>
            <a:ext cx="4444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/>
            <a:r>
              <a:rPr lang="en-US" sz="2000" dirty="0">
                <a:solidFill>
                  <a:srgbClr val="C00000"/>
                </a:solidFill>
                <a:cs typeface="Arial" panose="020B0604020202020204" pitchFamily="34" charset="0"/>
              </a:rPr>
              <a:t>Política de Gestión Documental</a:t>
            </a:r>
          </a:p>
        </p:txBody>
      </p:sp>
      <p:pic>
        <p:nvPicPr>
          <p:cNvPr id="8" name="Picture 2" descr="Integración MIPG - SIG | Comunicarte">
            <a:extLst>
              <a:ext uri="{FF2B5EF4-FFF2-40B4-BE49-F238E27FC236}">
                <a16:creationId xmlns:a16="http://schemas.microsoft.com/office/drawing/2014/main" id="{6F42E9F6-0221-60F9-D06A-1F390A4C9A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456" y="1311991"/>
            <a:ext cx="5296822" cy="4717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Nube 8">
            <a:extLst>
              <a:ext uri="{FF2B5EF4-FFF2-40B4-BE49-F238E27FC236}">
                <a16:creationId xmlns:a16="http://schemas.microsoft.com/office/drawing/2014/main" id="{B4C0F2B7-9F7F-7F1E-A405-B2DAF8397190}"/>
              </a:ext>
            </a:extLst>
          </p:cNvPr>
          <p:cNvSpPr/>
          <p:nvPr/>
        </p:nvSpPr>
        <p:spPr>
          <a:xfrm>
            <a:off x="3629639" y="3852472"/>
            <a:ext cx="2006663" cy="1424066"/>
          </a:xfrm>
          <a:prstGeom prst="cloud">
            <a:avLst/>
          </a:prstGeom>
          <a:noFill/>
          <a:ln w="28575">
            <a:solidFill>
              <a:srgbClr val="E438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226078B7-91BC-73B9-7615-2F606067DEB3}"/>
              </a:ext>
            </a:extLst>
          </p:cNvPr>
          <p:cNvSpPr/>
          <p:nvPr/>
        </p:nvSpPr>
        <p:spPr>
          <a:xfrm>
            <a:off x="8215543" y="1427184"/>
            <a:ext cx="2233304" cy="141577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cap="none" spc="0" dirty="0">
                <a:ln w="22225">
                  <a:solidFill>
                    <a:srgbClr val="3F65AA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MIPG</a:t>
            </a:r>
          </a:p>
          <a:p>
            <a:pPr algn="ctr"/>
            <a:r>
              <a:rPr lang="es-ES" sz="3200" b="1" dirty="0">
                <a:ln w="22225">
                  <a:solidFill>
                    <a:srgbClr val="3F65AA"/>
                  </a:solidFill>
                  <a:prstDash val="solid"/>
                </a:ln>
                <a:solidFill>
                  <a:srgbClr val="C00000"/>
                </a:solidFill>
              </a:rPr>
              <a:t>DIMENSIÓN</a:t>
            </a:r>
            <a:endParaRPr lang="es-ES" sz="3200" b="1" cap="none" spc="0" dirty="0">
              <a:ln w="22225">
                <a:solidFill>
                  <a:srgbClr val="3F65AA"/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1" name="Flecha: hacia la izquierda 10">
            <a:extLst>
              <a:ext uri="{FF2B5EF4-FFF2-40B4-BE49-F238E27FC236}">
                <a16:creationId xmlns:a16="http://schemas.microsoft.com/office/drawing/2014/main" id="{BDF6278D-CA1F-69CA-145B-6A4A566B2B6E}"/>
              </a:ext>
            </a:extLst>
          </p:cNvPr>
          <p:cNvSpPr/>
          <p:nvPr/>
        </p:nvSpPr>
        <p:spPr>
          <a:xfrm>
            <a:off x="5692877" y="2284754"/>
            <a:ext cx="6282813" cy="3920103"/>
          </a:xfrm>
          <a:prstGeom prst="leftArrow">
            <a:avLst/>
          </a:prstGeom>
          <a:solidFill>
            <a:srgbClr val="FA3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dirty="0"/>
              <a:t>Busca mayor eficiencia a través de la Gestión Documental y Administración de los Archivos, propiciando la transparencia, con el acceso a la información contenida, para preservar y difundir el patrimonio documental de la entidad. 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780CC768-2394-D323-7ECC-28141CF72A58}"/>
              </a:ext>
            </a:extLst>
          </p:cNvPr>
          <p:cNvSpPr txBox="1"/>
          <p:nvPr/>
        </p:nvSpPr>
        <p:spPr>
          <a:xfrm>
            <a:off x="7940470" y="5621893"/>
            <a:ext cx="60984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b="0" i="0" u="none" strike="noStrike" baseline="0" dirty="0">
                <a:solidFill>
                  <a:srgbClr val="000000"/>
                </a:solidFill>
              </a:rPr>
              <a:t>Resolución 10491 de 2019 del MEN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911606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963E9FF8-726C-C90D-F2BB-C32B8EBE4472}"/>
              </a:ext>
            </a:extLst>
          </p:cNvPr>
          <p:cNvSpPr txBox="1"/>
          <p:nvPr/>
        </p:nvSpPr>
        <p:spPr>
          <a:xfrm>
            <a:off x="5099573" y="6639446"/>
            <a:ext cx="19928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www.mineducacion.gov.co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B712C6BB-5670-B315-B1B9-240527A3D1FA}"/>
              </a:ext>
            </a:extLst>
          </p:cNvPr>
          <p:cNvSpPr txBox="1"/>
          <p:nvPr/>
        </p:nvSpPr>
        <p:spPr>
          <a:xfrm>
            <a:off x="2361234" y="364568"/>
            <a:ext cx="4444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/>
            <a:r>
              <a:rPr lang="en-US" sz="2000" dirty="0">
                <a:solidFill>
                  <a:srgbClr val="C00000"/>
                </a:solidFill>
                <a:cs typeface="Arial" panose="020B0604020202020204" pitchFamily="34" charset="0"/>
              </a:rPr>
              <a:t>Política de Gestión Documental</a:t>
            </a:r>
          </a:p>
        </p:txBody>
      </p:sp>
      <p:sp>
        <p:nvSpPr>
          <p:cNvPr id="3" name="Google Shape;896;p46">
            <a:extLst>
              <a:ext uri="{FF2B5EF4-FFF2-40B4-BE49-F238E27FC236}">
                <a16:creationId xmlns:a16="http://schemas.microsoft.com/office/drawing/2014/main" id="{C333E8B0-CDE2-5F0A-C66C-F0ABF5BE6B0B}"/>
              </a:ext>
            </a:extLst>
          </p:cNvPr>
          <p:cNvSpPr txBox="1">
            <a:spLocks/>
          </p:cNvSpPr>
          <p:nvPr/>
        </p:nvSpPr>
        <p:spPr>
          <a:xfrm rot="20507843">
            <a:off x="-410541" y="1531437"/>
            <a:ext cx="3923311" cy="697079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marL="228600" lvl="0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None/>
              <a:defRPr sz="2533" b="0" i="0" kern="1200">
                <a:solidFill>
                  <a:srgbClr val="FFFFFF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L="685800" lvl="1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None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None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None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None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None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None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None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None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da-DK" sz="3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¿Para qué?</a:t>
            </a:r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FB82E3C2-4605-9F6B-ABBC-541620D48DAF}"/>
              </a:ext>
            </a:extLst>
          </p:cNvPr>
          <p:cNvGraphicFramePr/>
          <p:nvPr/>
        </p:nvGraphicFramePr>
        <p:xfrm>
          <a:off x="1386348" y="1094282"/>
          <a:ext cx="10588205" cy="5516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917904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2" name="Google Shape;896;p46">
            <a:extLst>
              <a:ext uri="{FF2B5EF4-FFF2-40B4-BE49-F238E27FC236}">
                <a16:creationId xmlns:a16="http://schemas.microsoft.com/office/drawing/2014/main" id="{55B98A81-0C14-991B-CBFB-17092695E77B}"/>
              </a:ext>
            </a:extLst>
          </p:cNvPr>
          <p:cNvSpPr txBox="1">
            <a:spLocks/>
          </p:cNvSpPr>
          <p:nvPr/>
        </p:nvSpPr>
        <p:spPr>
          <a:xfrm>
            <a:off x="1109447" y="1120877"/>
            <a:ext cx="9338872" cy="592606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marL="228600" lvl="0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None/>
              <a:defRPr sz="2533" b="0" i="0" kern="1200">
                <a:solidFill>
                  <a:srgbClr val="FFFFFF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L="685800" lvl="1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None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None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None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None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None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None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None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None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/>
            <a:r>
              <a:rPr lang="es-E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ASPECTOS IMPORTANTES DE LA POLÍTICA</a:t>
            </a:r>
          </a:p>
          <a:p>
            <a:pPr marL="0" indent="0" algn="l"/>
            <a:endParaRPr lang="da-DK" sz="32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0F91B20B-2525-CA45-CE36-3313642A525A}"/>
              </a:ext>
            </a:extLst>
          </p:cNvPr>
          <p:cNvGraphicFramePr/>
          <p:nvPr/>
        </p:nvGraphicFramePr>
        <p:xfrm>
          <a:off x="181897" y="2245479"/>
          <a:ext cx="11828205" cy="4542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62F9548B-0925-72AD-2DD3-2AD34DD56101}"/>
              </a:ext>
            </a:extLst>
          </p:cNvPr>
          <p:cNvSpPr txBox="1"/>
          <p:nvPr/>
        </p:nvSpPr>
        <p:spPr>
          <a:xfrm>
            <a:off x="2303362" y="364568"/>
            <a:ext cx="47456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/>
            <a:r>
              <a:rPr lang="en-US" sz="2000" dirty="0">
                <a:solidFill>
                  <a:srgbClr val="C00000"/>
                </a:solidFill>
                <a:cs typeface="Arial" panose="020B0604020202020204" pitchFamily="34" charset="0"/>
              </a:rPr>
              <a:t>Política de Gestión Documental</a:t>
            </a:r>
          </a:p>
        </p:txBody>
      </p:sp>
    </p:spTree>
    <p:extLst>
      <p:ext uri="{BB962C8B-B14F-4D97-AF65-F5344CB8AC3E}">
        <p14:creationId xmlns:p14="http://schemas.microsoft.com/office/powerpoint/2010/main" val="12876940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E238E41B-7F9D-C046-DBC4-1AD554E70662}"/>
              </a:ext>
            </a:extLst>
          </p:cNvPr>
          <p:cNvSpPr txBox="1"/>
          <p:nvPr/>
        </p:nvSpPr>
        <p:spPr>
          <a:xfrm>
            <a:off x="2303362" y="364568"/>
            <a:ext cx="47456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/>
            <a:r>
              <a:rPr lang="en-US" sz="2000" dirty="0">
                <a:solidFill>
                  <a:srgbClr val="C00000"/>
                </a:solidFill>
                <a:cs typeface="Arial" panose="020B0604020202020204" pitchFamily="34" charset="0"/>
              </a:rPr>
              <a:t>Política de Gestión Documental</a:t>
            </a:r>
          </a:p>
        </p:txBody>
      </p:sp>
      <p:sp>
        <p:nvSpPr>
          <p:cNvPr id="4" name="Google Shape;164;p17">
            <a:extLst>
              <a:ext uri="{FF2B5EF4-FFF2-40B4-BE49-F238E27FC236}">
                <a16:creationId xmlns:a16="http://schemas.microsoft.com/office/drawing/2014/main" id="{E5A9CAA1-FE71-9489-11F8-98E95104C437}"/>
              </a:ext>
            </a:extLst>
          </p:cNvPr>
          <p:cNvSpPr txBox="1"/>
          <p:nvPr/>
        </p:nvSpPr>
        <p:spPr>
          <a:xfrm>
            <a:off x="1158480" y="1491527"/>
            <a:ext cx="4937520" cy="559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C00000"/>
                </a:solidFill>
                <a:latin typeface="Arial" panose="020B0604020202020204" pitchFamily="34" charset="0"/>
                <a:ea typeface="Fira Sans Extra Condensed Medium"/>
                <a:cs typeface="Arial" panose="020B0604020202020204" pitchFamily="34" charset="0"/>
                <a:sym typeface="Fira Sans Extra Condensed Medium"/>
              </a:rPr>
              <a:t>¿QUIÉNES SON RESPONSABLES?</a:t>
            </a:r>
            <a:endParaRPr sz="2000" b="1" dirty="0">
              <a:solidFill>
                <a:srgbClr val="C00000"/>
              </a:solidFill>
              <a:latin typeface="Arial" panose="020B0604020202020204" pitchFamily="34" charset="0"/>
              <a:ea typeface="Fira Sans Extra Condensed Medium"/>
              <a:cs typeface="Arial" panose="020B0604020202020204" pitchFamily="34" charset="0"/>
              <a:sym typeface="Fira Sans Extra Condensed Medium"/>
            </a:endParaRPr>
          </a:p>
        </p:txBody>
      </p:sp>
      <p:pic>
        <p:nvPicPr>
          <p:cNvPr id="9" name="Imagen 8" descr="Una caricatura de una persona&#10;&#10;Descripción generada automáticamente con confianza baja">
            <a:extLst>
              <a:ext uri="{FF2B5EF4-FFF2-40B4-BE49-F238E27FC236}">
                <a16:creationId xmlns:a16="http://schemas.microsoft.com/office/drawing/2014/main" id="{8BDA44EF-506A-E21D-9B2B-4DCFE50059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7195278" y="1533217"/>
            <a:ext cx="5019581" cy="3764685"/>
          </a:xfrm>
          <a:prstGeom prst="rect">
            <a:avLst/>
          </a:prstGeom>
        </p:spPr>
      </p:pic>
      <p:graphicFrame>
        <p:nvGraphicFramePr>
          <p:cNvPr id="11" name="Google Shape;163;p17">
            <a:extLst>
              <a:ext uri="{FF2B5EF4-FFF2-40B4-BE49-F238E27FC236}">
                <a16:creationId xmlns:a16="http://schemas.microsoft.com/office/drawing/2014/main" id="{61030912-9DCB-2ACB-BEEB-C7DB0E13D1F1}"/>
              </a:ext>
            </a:extLst>
          </p:cNvPr>
          <p:cNvGraphicFramePr/>
          <p:nvPr/>
        </p:nvGraphicFramePr>
        <p:xfrm>
          <a:off x="849086" y="2386168"/>
          <a:ext cx="6023352" cy="34318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" name="Imagen 9" descr="Icono, Rectángulo&#10;&#10;Descripción generada automáticamente">
            <a:extLst>
              <a:ext uri="{FF2B5EF4-FFF2-40B4-BE49-F238E27FC236}">
                <a16:creationId xmlns:a16="http://schemas.microsoft.com/office/drawing/2014/main" id="{93E767BD-37CE-1EF6-F1FA-CFADF1755B85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3617" y="4681193"/>
            <a:ext cx="4064026" cy="1136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8197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B238E6FA-A559-99BD-B331-6B1AC8A06F2D}"/>
              </a:ext>
            </a:extLst>
          </p:cNvPr>
          <p:cNvSpPr txBox="1"/>
          <p:nvPr/>
        </p:nvSpPr>
        <p:spPr>
          <a:xfrm>
            <a:off x="5099574" y="6639446"/>
            <a:ext cx="19928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err="1">
                <a:solidFill>
                  <a:schemeClr val="bg1"/>
                </a:solidFill>
                <a:latin typeface="Helvetica" pitchFamily="2" charset="0"/>
              </a:rPr>
              <a:t>www.mineducacion.gov.co</a:t>
            </a:r>
            <a:endParaRPr lang="es-CO" sz="1100" b="1">
              <a:solidFill>
                <a:schemeClr val="bg1"/>
              </a:solidFill>
              <a:latin typeface="Helvetica" pitchFamily="2" charset="0"/>
            </a:endParaRPr>
          </a:p>
        </p:txBody>
      </p:sp>
      <p:sp>
        <p:nvSpPr>
          <p:cNvPr id="9" name="Título 6">
            <a:extLst>
              <a:ext uri="{FF2B5EF4-FFF2-40B4-BE49-F238E27FC236}">
                <a16:creationId xmlns:a16="http://schemas.microsoft.com/office/drawing/2014/main" id="{F07B92E6-4E11-F793-167F-6A35574962E9}"/>
              </a:ext>
            </a:extLst>
          </p:cNvPr>
          <p:cNvSpPr txBox="1">
            <a:spLocks/>
          </p:cNvSpPr>
          <p:nvPr/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CO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6C9169B2-FD83-C37F-CE48-CA863E777C2B}"/>
              </a:ext>
            </a:extLst>
          </p:cNvPr>
          <p:cNvSpPr txBox="1"/>
          <p:nvPr/>
        </p:nvSpPr>
        <p:spPr>
          <a:xfrm>
            <a:off x="2303362" y="364568"/>
            <a:ext cx="47456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/>
            <a:r>
              <a:rPr lang="en-US" sz="2000" dirty="0">
                <a:solidFill>
                  <a:srgbClr val="C00000"/>
                </a:solidFill>
                <a:cs typeface="Arial" panose="020B0604020202020204" pitchFamily="34" charset="0"/>
              </a:rPr>
              <a:t>Política de Gestión Documental</a:t>
            </a:r>
          </a:p>
        </p:txBody>
      </p:sp>
      <p:pic>
        <p:nvPicPr>
          <p:cNvPr id="7" name="Imagen 6" descr="Interfaz de usuario gráfica, Texto, Aplicación, Correo electrónico&#10;&#10;Descripción generada automáticamente">
            <a:extLst>
              <a:ext uri="{FF2B5EF4-FFF2-40B4-BE49-F238E27FC236}">
                <a16:creationId xmlns:a16="http://schemas.microsoft.com/office/drawing/2014/main" id="{472306B8-9E3C-1A94-DFEC-7628C1D571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128" t="23839" r="25492" b="43271"/>
          <a:stretch/>
        </p:blipFill>
        <p:spPr bwMode="auto">
          <a:xfrm>
            <a:off x="1072630" y="1608882"/>
            <a:ext cx="9946469" cy="22213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n 9" descr="Interfaz de usuario gráfica, Texto, Aplicación, Correo electrónico&#10;&#10;Descripción generada automáticamente">
            <a:extLst>
              <a:ext uri="{FF2B5EF4-FFF2-40B4-BE49-F238E27FC236}">
                <a16:creationId xmlns:a16="http://schemas.microsoft.com/office/drawing/2014/main" id="{D12894A9-4A5B-29F1-BA1F-5D6854A59B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298" t="39640" r="25663" b="36936"/>
          <a:stretch/>
        </p:blipFill>
        <p:spPr bwMode="auto">
          <a:xfrm>
            <a:off x="1072631" y="4062714"/>
            <a:ext cx="9946468" cy="149313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706108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6">
            <a:extLst>
              <a:ext uri="{FF2B5EF4-FFF2-40B4-BE49-F238E27FC236}">
                <a16:creationId xmlns:a16="http://schemas.microsoft.com/office/drawing/2014/main" id="{F07B92E6-4E11-F793-167F-6A35574962E9}"/>
              </a:ext>
            </a:extLst>
          </p:cNvPr>
          <p:cNvSpPr txBox="1">
            <a:spLocks/>
          </p:cNvSpPr>
          <p:nvPr/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CO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5104A11-2C25-1DE5-280D-D45164169709}"/>
              </a:ext>
            </a:extLst>
          </p:cNvPr>
          <p:cNvSpPr txBox="1"/>
          <p:nvPr/>
        </p:nvSpPr>
        <p:spPr>
          <a:xfrm>
            <a:off x="5099574" y="6639446"/>
            <a:ext cx="19928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err="1">
                <a:solidFill>
                  <a:schemeClr val="bg1"/>
                </a:solidFill>
                <a:latin typeface="Helvetica" pitchFamily="2" charset="0"/>
              </a:rPr>
              <a:t>www.mineducacion.gov.co</a:t>
            </a:r>
            <a:endParaRPr lang="es-CO" sz="1100" b="1">
              <a:solidFill>
                <a:schemeClr val="bg1"/>
              </a:solidFill>
              <a:latin typeface="Helvetica" pitchFamily="2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0D7FE64-CD84-F060-4E32-E1467620A8F2}"/>
              </a:ext>
            </a:extLst>
          </p:cNvPr>
          <p:cNvSpPr txBox="1"/>
          <p:nvPr/>
        </p:nvSpPr>
        <p:spPr>
          <a:xfrm>
            <a:off x="2303362" y="364568"/>
            <a:ext cx="47456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/>
            <a:r>
              <a:rPr lang="en-US" sz="2000" dirty="0">
                <a:solidFill>
                  <a:srgbClr val="C00000"/>
                </a:solidFill>
                <a:cs typeface="Arial" panose="020B0604020202020204" pitchFamily="34" charset="0"/>
              </a:rPr>
              <a:t>Política de Gestión Documental</a:t>
            </a:r>
          </a:p>
        </p:txBody>
      </p:sp>
      <p:sp>
        <p:nvSpPr>
          <p:cNvPr id="6" name="Google Shape;164;p17">
            <a:extLst>
              <a:ext uri="{FF2B5EF4-FFF2-40B4-BE49-F238E27FC236}">
                <a16:creationId xmlns:a16="http://schemas.microsoft.com/office/drawing/2014/main" id="{147AEC78-B899-1CFB-6E78-98BAC234EE7A}"/>
              </a:ext>
            </a:extLst>
          </p:cNvPr>
          <p:cNvSpPr txBox="1"/>
          <p:nvPr/>
        </p:nvSpPr>
        <p:spPr>
          <a:xfrm>
            <a:off x="2086587" y="1784664"/>
            <a:ext cx="3713323" cy="456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 b="1" dirty="0">
                <a:solidFill>
                  <a:srgbClr val="C00000"/>
                </a:solidFill>
                <a:latin typeface="Arial" panose="020B0604020202020204" pitchFamily="34" charset="0"/>
                <a:ea typeface="Fira Sans Extra Condensed Medium"/>
                <a:cs typeface="Arial" panose="020B0604020202020204" pitchFamily="34" charset="0"/>
                <a:sym typeface="Fira Sans Extra Condensed Medium"/>
              </a:rPr>
              <a:t>LEY 1952 DE 2019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CO" sz="2000" b="1" dirty="0">
              <a:solidFill>
                <a:schemeClr val="accent1"/>
              </a:solidFill>
              <a:latin typeface="Arial" panose="020B0604020202020204" pitchFamily="34" charset="0"/>
              <a:ea typeface="Fira Sans Extra Condensed Medium"/>
              <a:cs typeface="Arial" panose="020B0604020202020204" pitchFamily="34" charset="0"/>
              <a:sym typeface="Fira Sans Extra Condensed Medium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664511FF-ACE0-687C-D47C-A7F570DE88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7195278" y="1533217"/>
            <a:ext cx="5019581" cy="3764685"/>
          </a:xfrm>
          <a:prstGeom prst="rect">
            <a:avLst/>
          </a:prstGeom>
        </p:spPr>
      </p:pic>
      <p:graphicFrame>
        <p:nvGraphicFramePr>
          <p:cNvPr id="12" name="Google Shape;163;p17">
            <a:extLst>
              <a:ext uri="{FF2B5EF4-FFF2-40B4-BE49-F238E27FC236}">
                <a16:creationId xmlns:a16="http://schemas.microsoft.com/office/drawing/2014/main" id="{F30E650A-D4B5-8615-F216-5A08DC64C68C}"/>
              </a:ext>
            </a:extLst>
          </p:cNvPr>
          <p:cNvGraphicFramePr/>
          <p:nvPr/>
        </p:nvGraphicFramePr>
        <p:xfrm>
          <a:off x="849086" y="2386169"/>
          <a:ext cx="5958975" cy="2980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1" name="Imagen 10" descr="Icono, Rectángulo">
            <a:extLst>
              <a:ext uri="{FF2B5EF4-FFF2-40B4-BE49-F238E27FC236}">
                <a16:creationId xmlns:a16="http://schemas.microsoft.com/office/drawing/2014/main" id="{447848EA-FAEB-60AD-CA84-7CE19677DC07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3617" y="4681193"/>
            <a:ext cx="4064026" cy="1136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0409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6">
            <a:extLst>
              <a:ext uri="{FF2B5EF4-FFF2-40B4-BE49-F238E27FC236}">
                <a16:creationId xmlns:a16="http://schemas.microsoft.com/office/drawing/2014/main" id="{F07B92E6-4E11-F793-167F-6A35574962E9}"/>
              </a:ext>
            </a:extLst>
          </p:cNvPr>
          <p:cNvSpPr txBox="1">
            <a:spLocks/>
          </p:cNvSpPr>
          <p:nvPr/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CO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5104A11-2C25-1DE5-280D-D45164169709}"/>
              </a:ext>
            </a:extLst>
          </p:cNvPr>
          <p:cNvSpPr txBox="1"/>
          <p:nvPr/>
        </p:nvSpPr>
        <p:spPr>
          <a:xfrm>
            <a:off x="5099574" y="6639446"/>
            <a:ext cx="19928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err="1">
                <a:solidFill>
                  <a:schemeClr val="bg1"/>
                </a:solidFill>
                <a:latin typeface="Helvetica" pitchFamily="2" charset="0"/>
              </a:rPr>
              <a:t>www.mineducacion.gov.co</a:t>
            </a:r>
            <a:endParaRPr lang="es-CO" sz="1100" b="1">
              <a:solidFill>
                <a:schemeClr val="bg1"/>
              </a:solidFill>
              <a:latin typeface="Helvetica" pitchFamily="2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0D7FE64-CD84-F060-4E32-E1467620A8F2}"/>
              </a:ext>
            </a:extLst>
          </p:cNvPr>
          <p:cNvSpPr txBox="1"/>
          <p:nvPr/>
        </p:nvSpPr>
        <p:spPr>
          <a:xfrm>
            <a:off x="2303362" y="364568"/>
            <a:ext cx="47456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/>
            <a:r>
              <a:rPr lang="en-US" sz="2000" dirty="0">
                <a:solidFill>
                  <a:srgbClr val="C00000"/>
                </a:solidFill>
                <a:cs typeface="Arial" panose="020B0604020202020204" pitchFamily="34" charset="0"/>
              </a:rPr>
              <a:t>Política de Gestión Documental</a:t>
            </a:r>
          </a:p>
        </p:txBody>
      </p:sp>
      <p:sp>
        <p:nvSpPr>
          <p:cNvPr id="8" name="Google Shape;164;p17">
            <a:extLst>
              <a:ext uri="{FF2B5EF4-FFF2-40B4-BE49-F238E27FC236}">
                <a16:creationId xmlns:a16="http://schemas.microsoft.com/office/drawing/2014/main" id="{B8E95197-AA74-B799-5E03-92FE7F9E9BA5}"/>
              </a:ext>
            </a:extLst>
          </p:cNvPr>
          <p:cNvSpPr txBox="1"/>
          <p:nvPr/>
        </p:nvSpPr>
        <p:spPr>
          <a:xfrm>
            <a:off x="2086587" y="1784664"/>
            <a:ext cx="3713323" cy="456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s-CO" sz="18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CONSULTA Y PRESTAMOS DEL ARCHIVO DE GESTIÓN Y CENTRAL </a:t>
            </a:r>
            <a:endParaRPr lang="es-CO" sz="18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CO" sz="2000" b="1" dirty="0">
              <a:solidFill>
                <a:schemeClr val="accent1"/>
              </a:solidFill>
              <a:latin typeface="Arial" panose="020B0604020202020204" pitchFamily="34" charset="0"/>
              <a:ea typeface="Fira Sans Extra Condensed Medium"/>
              <a:cs typeface="Arial" panose="020B0604020202020204" pitchFamily="34" charset="0"/>
              <a:sym typeface="Fira Sans Extra Condensed Medium"/>
            </a:endParaRPr>
          </a:p>
        </p:txBody>
      </p:sp>
      <p:pic>
        <p:nvPicPr>
          <p:cNvPr id="11" name="Imagen 10" descr="Una caricatura de una persona&#10;&#10;Descripción generada automáticamente con confianza baja">
            <a:extLst>
              <a:ext uri="{FF2B5EF4-FFF2-40B4-BE49-F238E27FC236}">
                <a16:creationId xmlns:a16="http://schemas.microsoft.com/office/drawing/2014/main" id="{09DEE52E-EE3B-D460-F84C-8132BF367A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7195278" y="1533217"/>
            <a:ext cx="5019581" cy="3764685"/>
          </a:xfrm>
          <a:prstGeom prst="rect">
            <a:avLst/>
          </a:prstGeom>
        </p:spPr>
      </p:pic>
      <p:pic>
        <p:nvPicPr>
          <p:cNvPr id="14" name="Imagen 13" descr="Icono, Rectángulo">
            <a:extLst>
              <a:ext uri="{FF2B5EF4-FFF2-40B4-BE49-F238E27FC236}">
                <a16:creationId xmlns:a16="http://schemas.microsoft.com/office/drawing/2014/main" id="{A6C2CB21-8AB2-D67E-D6F0-BE1DF6AA2CC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3617" y="4681193"/>
            <a:ext cx="4064026" cy="1136838"/>
          </a:xfrm>
          <a:prstGeom prst="rect">
            <a:avLst/>
          </a:prstGeom>
        </p:spPr>
      </p:pic>
      <p:graphicFrame>
        <p:nvGraphicFramePr>
          <p:cNvPr id="18" name="Google Shape;163;p17">
            <a:extLst>
              <a:ext uri="{FF2B5EF4-FFF2-40B4-BE49-F238E27FC236}">
                <a16:creationId xmlns:a16="http://schemas.microsoft.com/office/drawing/2014/main" id="{298D2AAD-EDBB-F60E-034D-3370D1DB4B01}"/>
              </a:ext>
            </a:extLst>
          </p:cNvPr>
          <p:cNvGraphicFramePr/>
          <p:nvPr/>
        </p:nvGraphicFramePr>
        <p:xfrm>
          <a:off x="849086" y="2352834"/>
          <a:ext cx="6199896" cy="35618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4370399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6">
            <a:extLst>
              <a:ext uri="{FF2B5EF4-FFF2-40B4-BE49-F238E27FC236}">
                <a16:creationId xmlns:a16="http://schemas.microsoft.com/office/drawing/2014/main" id="{F07B92E6-4E11-F793-167F-6A35574962E9}"/>
              </a:ext>
            </a:extLst>
          </p:cNvPr>
          <p:cNvSpPr txBox="1">
            <a:spLocks/>
          </p:cNvSpPr>
          <p:nvPr/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CO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5104A11-2C25-1DE5-280D-D45164169709}"/>
              </a:ext>
            </a:extLst>
          </p:cNvPr>
          <p:cNvSpPr txBox="1"/>
          <p:nvPr/>
        </p:nvSpPr>
        <p:spPr>
          <a:xfrm>
            <a:off x="5099574" y="6639446"/>
            <a:ext cx="19928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err="1">
                <a:solidFill>
                  <a:schemeClr val="bg1"/>
                </a:solidFill>
                <a:latin typeface="Helvetica" pitchFamily="2" charset="0"/>
              </a:rPr>
              <a:t>www.mineducacion.gov.co</a:t>
            </a:r>
            <a:endParaRPr lang="es-CO" sz="1100" b="1">
              <a:solidFill>
                <a:schemeClr val="bg1"/>
              </a:solidFill>
              <a:latin typeface="Helvetica" pitchFamily="2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0D7FE64-CD84-F060-4E32-E1467620A8F2}"/>
              </a:ext>
            </a:extLst>
          </p:cNvPr>
          <p:cNvSpPr txBox="1"/>
          <p:nvPr/>
        </p:nvSpPr>
        <p:spPr>
          <a:xfrm>
            <a:off x="2303362" y="364568"/>
            <a:ext cx="47456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/>
            <a:r>
              <a:rPr lang="en-US" sz="2000" dirty="0">
                <a:solidFill>
                  <a:srgbClr val="C00000"/>
                </a:solidFill>
                <a:cs typeface="Arial" panose="020B0604020202020204" pitchFamily="34" charset="0"/>
              </a:rPr>
              <a:t>Política de Gestión Documental</a:t>
            </a:r>
          </a:p>
        </p:txBody>
      </p:sp>
      <p:sp>
        <p:nvSpPr>
          <p:cNvPr id="13" name="Google Shape;164;p17">
            <a:extLst>
              <a:ext uri="{FF2B5EF4-FFF2-40B4-BE49-F238E27FC236}">
                <a16:creationId xmlns:a16="http://schemas.microsoft.com/office/drawing/2014/main" id="{E6EB5600-6DD5-0D8E-BA7E-01C20D889727}"/>
              </a:ext>
            </a:extLst>
          </p:cNvPr>
          <p:cNvSpPr txBox="1"/>
          <p:nvPr/>
        </p:nvSpPr>
        <p:spPr>
          <a:xfrm>
            <a:off x="1597307" y="1226916"/>
            <a:ext cx="7557326" cy="364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b="1" dirty="0">
                <a:solidFill>
                  <a:srgbClr val="C00000"/>
                </a:solidFill>
                <a:latin typeface="Arial" panose="020B0604020202020204" pitchFamily="34" charset="0"/>
                <a:ea typeface="Fira Sans Extra Condensed Medium"/>
                <a:cs typeface="Arial" panose="020B0604020202020204" pitchFamily="34" charset="0"/>
                <a:sym typeface="Fira Sans Extra Condensed Medium"/>
              </a:rPr>
              <a:t>FORMATO PRESTAMOS FISICOS </a:t>
            </a:r>
            <a:endParaRPr lang="es-CO" b="1" dirty="0">
              <a:solidFill>
                <a:srgbClr val="C00000"/>
              </a:solidFill>
              <a:latin typeface="Arial" panose="020B0604020202020204" pitchFamily="34" charset="0"/>
              <a:ea typeface="Fira Sans Extra Condensed Medium"/>
              <a:cs typeface="Arial" panose="020B0604020202020204" pitchFamily="34" charset="0"/>
              <a:sym typeface="Fira Sans Extra Condensed Medium"/>
            </a:endParaRP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AD9AA52D-EBEF-40B7-AB42-06E5A147BD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19" t="26203" r="1453" b="10387"/>
          <a:stretch/>
        </p:blipFill>
        <p:spPr>
          <a:xfrm>
            <a:off x="233916" y="1796902"/>
            <a:ext cx="11780875" cy="4348717"/>
          </a:xfrm>
          <a:prstGeom prst="rect">
            <a:avLst/>
          </a:prstGeom>
          <a:ln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721535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5104A11-2C25-1DE5-280D-D45164169709}"/>
              </a:ext>
            </a:extLst>
          </p:cNvPr>
          <p:cNvSpPr txBox="1"/>
          <p:nvPr/>
        </p:nvSpPr>
        <p:spPr>
          <a:xfrm>
            <a:off x="5099574" y="6639446"/>
            <a:ext cx="19928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err="1">
                <a:solidFill>
                  <a:schemeClr val="bg1"/>
                </a:solidFill>
                <a:latin typeface="Helvetica" pitchFamily="2" charset="0"/>
              </a:rPr>
              <a:t>www.mineducacion.gov.co</a:t>
            </a:r>
            <a:endParaRPr lang="es-CO" sz="1100" b="1">
              <a:solidFill>
                <a:schemeClr val="bg1"/>
              </a:solidFill>
              <a:latin typeface="Helvetica" pitchFamily="2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0D7FE64-CD84-F060-4E32-E1467620A8F2}"/>
              </a:ext>
            </a:extLst>
          </p:cNvPr>
          <p:cNvSpPr txBox="1"/>
          <p:nvPr/>
        </p:nvSpPr>
        <p:spPr>
          <a:xfrm>
            <a:off x="2303362" y="364568"/>
            <a:ext cx="47456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/>
            <a:r>
              <a:rPr lang="en-US" sz="2000" dirty="0">
                <a:solidFill>
                  <a:srgbClr val="C00000"/>
                </a:solidFill>
                <a:cs typeface="Arial" panose="020B0604020202020204" pitchFamily="34" charset="0"/>
              </a:rPr>
              <a:t>Política de Gestión Documental</a:t>
            </a:r>
          </a:p>
        </p:txBody>
      </p:sp>
      <p:sp>
        <p:nvSpPr>
          <p:cNvPr id="4" name="Google Shape;164;p17">
            <a:extLst>
              <a:ext uri="{FF2B5EF4-FFF2-40B4-BE49-F238E27FC236}">
                <a16:creationId xmlns:a16="http://schemas.microsoft.com/office/drawing/2014/main" id="{688B1D47-5CDA-5640-3CD1-A55408452E92}"/>
              </a:ext>
            </a:extLst>
          </p:cNvPr>
          <p:cNvSpPr txBox="1"/>
          <p:nvPr/>
        </p:nvSpPr>
        <p:spPr>
          <a:xfrm>
            <a:off x="2086587" y="1784664"/>
            <a:ext cx="3713323" cy="456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s-CO" sz="1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ORGANIZACIÓN Y ADMINISTRACIÓN DEL ARCHIVO DE GESTIÓN</a:t>
            </a:r>
            <a:endParaRPr lang="es-CO" sz="18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b="1" dirty="0">
                <a:solidFill>
                  <a:schemeClr val="accent1"/>
                </a:solidFill>
                <a:latin typeface="Arial" panose="020B0604020202020204" pitchFamily="34" charset="0"/>
                <a:ea typeface="Fira Sans Extra Condensed Medium"/>
                <a:cs typeface="Arial" panose="020B0604020202020204" pitchFamily="34" charset="0"/>
                <a:sym typeface="Fira Sans Extra Condensed Medium"/>
              </a:rPr>
              <a:t> </a:t>
            </a:r>
            <a:endParaRPr lang="es-CO" b="1" dirty="0">
              <a:solidFill>
                <a:schemeClr val="accent1"/>
              </a:solidFill>
              <a:latin typeface="Arial" panose="020B0604020202020204" pitchFamily="34" charset="0"/>
              <a:ea typeface="Fira Sans Extra Condensed Medium"/>
              <a:cs typeface="Arial" panose="020B0604020202020204" pitchFamily="34" charset="0"/>
              <a:sym typeface="Fira Sans Extra Condensed Medium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C536952D-DE75-5FF3-B6F5-C52F977AD1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7195278" y="1533217"/>
            <a:ext cx="5019581" cy="3764685"/>
          </a:xfrm>
          <a:prstGeom prst="rect">
            <a:avLst/>
          </a:prstGeom>
        </p:spPr>
      </p:pic>
      <p:pic>
        <p:nvPicPr>
          <p:cNvPr id="7" name="Imagen 6" descr="Icono, Rectángulo">
            <a:extLst>
              <a:ext uri="{FF2B5EF4-FFF2-40B4-BE49-F238E27FC236}">
                <a16:creationId xmlns:a16="http://schemas.microsoft.com/office/drawing/2014/main" id="{E7E5FD81-E318-F420-3E76-2D654852B90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3617" y="4681193"/>
            <a:ext cx="4064026" cy="1136838"/>
          </a:xfrm>
          <a:prstGeom prst="rect">
            <a:avLst/>
          </a:prstGeom>
        </p:spPr>
      </p:pic>
      <p:graphicFrame>
        <p:nvGraphicFramePr>
          <p:cNvPr id="16" name="Google Shape;163;p17">
            <a:extLst>
              <a:ext uri="{FF2B5EF4-FFF2-40B4-BE49-F238E27FC236}">
                <a16:creationId xmlns:a16="http://schemas.microsoft.com/office/drawing/2014/main" id="{EF2C2086-9E59-E375-22D9-E46B1A76072F}"/>
              </a:ext>
            </a:extLst>
          </p:cNvPr>
          <p:cNvGraphicFramePr/>
          <p:nvPr/>
        </p:nvGraphicFramePr>
        <p:xfrm>
          <a:off x="849086" y="2352834"/>
          <a:ext cx="6061000" cy="32377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6601627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6">
            <a:extLst>
              <a:ext uri="{FF2B5EF4-FFF2-40B4-BE49-F238E27FC236}">
                <a16:creationId xmlns:a16="http://schemas.microsoft.com/office/drawing/2014/main" id="{F07B92E6-4E11-F793-167F-6A35574962E9}"/>
              </a:ext>
            </a:extLst>
          </p:cNvPr>
          <p:cNvSpPr txBox="1">
            <a:spLocks/>
          </p:cNvSpPr>
          <p:nvPr/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CO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5104A11-2C25-1DE5-280D-D45164169709}"/>
              </a:ext>
            </a:extLst>
          </p:cNvPr>
          <p:cNvSpPr txBox="1"/>
          <p:nvPr/>
        </p:nvSpPr>
        <p:spPr>
          <a:xfrm>
            <a:off x="5099574" y="6639446"/>
            <a:ext cx="19928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err="1">
                <a:solidFill>
                  <a:schemeClr val="bg1"/>
                </a:solidFill>
                <a:latin typeface="Helvetica" pitchFamily="2" charset="0"/>
              </a:rPr>
              <a:t>www.mineducacion.gov.co</a:t>
            </a:r>
            <a:endParaRPr lang="es-CO" sz="1100" b="1">
              <a:solidFill>
                <a:schemeClr val="bg1"/>
              </a:solidFill>
              <a:latin typeface="Helvetica" pitchFamily="2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0D7FE64-CD84-F060-4E32-E1467620A8F2}"/>
              </a:ext>
            </a:extLst>
          </p:cNvPr>
          <p:cNvSpPr txBox="1"/>
          <p:nvPr/>
        </p:nvSpPr>
        <p:spPr>
          <a:xfrm>
            <a:off x="2303362" y="364568"/>
            <a:ext cx="47456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/>
            <a:r>
              <a:rPr lang="en-US" sz="2000" dirty="0">
                <a:solidFill>
                  <a:srgbClr val="C00000"/>
                </a:solidFill>
                <a:cs typeface="Arial" panose="020B0604020202020204" pitchFamily="34" charset="0"/>
              </a:rPr>
              <a:t>Política de Gestión Documental</a:t>
            </a:r>
          </a:p>
        </p:txBody>
      </p:sp>
      <p:pic>
        <p:nvPicPr>
          <p:cNvPr id="4" name="Imagen 3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10A0046D-4FAE-1108-97B1-EB8357E765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28" t="25950" r="50571" b="16416"/>
          <a:stretch/>
        </p:blipFill>
        <p:spPr bwMode="auto">
          <a:xfrm>
            <a:off x="1041722" y="1111170"/>
            <a:ext cx="9769032" cy="4849792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76195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5">
            <a:extLst>
              <a:ext uri="{FF2B5EF4-FFF2-40B4-BE49-F238E27FC236}">
                <a16:creationId xmlns:a16="http://schemas.microsoft.com/office/drawing/2014/main" id="{776DAA86-4343-46E5-94E5-E4A8C22D366A}"/>
              </a:ext>
            </a:extLst>
          </p:cNvPr>
          <p:cNvSpPr txBox="1"/>
          <p:nvPr/>
        </p:nvSpPr>
        <p:spPr>
          <a:xfrm>
            <a:off x="1455821" y="951635"/>
            <a:ext cx="9216190" cy="2292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algn="ctr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Helvetica" charset="0"/>
                <a:ea typeface="Helvetica" charset="0"/>
                <a:cs typeface="Helvetica" charset="0"/>
              </a:rPr>
              <a:t>El sector educación reconoce que detrás de los sueños de formación y desarrollo </a:t>
            </a:r>
          </a:p>
          <a:p>
            <a:pPr marL="12700" marR="5080" lvl="0" indent="0" algn="ctr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Helvetica" charset="0"/>
                <a:ea typeface="Helvetica" charset="0"/>
                <a:cs typeface="Helvetica" charset="0"/>
              </a:rPr>
              <a:t>de los colombianos hay proyectos de vida personales y familiares. </a:t>
            </a:r>
          </a:p>
          <a:p>
            <a:pPr marL="12700" marR="5080" lvl="0" indent="0" algn="ctr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Helvetica" charset="0"/>
              <a:ea typeface="Helvetica" charset="0"/>
              <a:cs typeface="Helvetica" charset="0"/>
            </a:endParaRPr>
          </a:p>
          <a:p>
            <a:pPr marL="12700" marR="5080" lvl="0" indent="0" algn="ctr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Helvetica" charset="0"/>
                <a:ea typeface="Helvetica" charset="0"/>
                <a:cs typeface="Helvetica" charset="0"/>
              </a:rPr>
              <a:t>Nos esforzamos cada día en escuchar, comprender y responder de forma oportuna las necesidades del ciudadano, con un servicio humanizado, de vanguardia tecnológica y calidad, que transmita cercanía, inclusión, confiabilidad y dinamismo. </a:t>
            </a:r>
          </a:p>
          <a:p>
            <a:pPr marL="12700" marR="5080" lvl="0" indent="0" algn="ctr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_tradnl" sz="1600" dirty="0">
              <a:solidFill>
                <a:prstClr val="black">
                  <a:lumMod val="50000"/>
                  <a:lumOff val="50000"/>
                </a:prstClr>
              </a:solidFill>
              <a:latin typeface="Helvetica" charset="0"/>
              <a:ea typeface="Helvetica" charset="0"/>
              <a:cs typeface="Helvetica" charset="0"/>
            </a:endParaRPr>
          </a:p>
          <a:p>
            <a:pPr marL="12700" marR="5080" lvl="0" indent="0" algn="ctr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Helvetica" charset="0"/>
                <a:ea typeface="Helvetica" charset="0"/>
                <a:cs typeface="Helvetica" charset="0"/>
              </a:rPr>
              <a:t>Aportamos con esta estrategia a la eliminación de barreras de todo tipo, </a:t>
            </a:r>
          </a:p>
          <a:p>
            <a:pPr marL="12700" marR="5080" lvl="0" indent="0" algn="ctr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Helvetica" charset="0"/>
                <a:ea typeface="Helvetica" charset="0"/>
                <a:cs typeface="Helvetica" charset="0"/>
              </a:rPr>
              <a:t>comunicando con claridad y transparencia.</a:t>
            </a: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highlight>
                <a:srgbClr val="FFFF00"/>
              </a:highlight>
              <a:uLnTx/>
              <a:uFillTx/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3958463" y="2213475"/>
            <a:ext cx="4210979" cy="276970"/>
          </a:xfrm>
          <a:prstGeom prst="rect">
            <a:avLst/>
          </a:prstGeom>
          <a:solidFill>
            <a:schemeClr val="bg1">
              <a:lumMod val="65000"/>
              <a:alpha val="28000"/>
            </a:schemeClr>
          </a:solidFill>
          <a:ln>
            <a:noFill/>
          </a:ln>
          <a:effectLst>
            <a:glow>
              <a:schemeClr val="accent1"/>
            </a:glow>
            <a:outerShdw sx="1000" sy="1000" algn="ctr" rotWithShape="0">
              <a:srgbClr val="000000"/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C5E26780-04EC-41CE-9FFA-14C7274F1701}"/>
              </a:ext>
            </a:extLst>
          </p:cNvPr>
          <p:cNvSpPr/>
          <p:nvPr/>
        </p:nvSpPr>
        <p:spPr>
          <a:xfrm>
            <a:off x="4156983" y="1735382"/>
            <a:ext cx="3230406" cy="276970"/>
          </a:xfrm>
          <a:prstGeom prst="rect">
            <a:avLst/>
          </a:prstGeom>
          <a:solidFill>
            <a:schemeClr val="bg1">
              <a:lumMod val="65000"/>
              <a:alpha val="20000"/>
            </a:schemeClr>
          </a:solidFill>
          <a:ln>
            <a:noFill/>
          </a:ln>
          <a:effectLst>
            <a:glow>
              <a:schemeClr val="accent1"/>
            </a:glow>
            <a:outerShdw sx="1000" sy="1000" algn="ctr" rotWithShape="0">
              <a:srgbClr val="000000"/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id="{CD869DDE-5CED-2858-36C8-8761316CE987}"/>
              </a:ext>
            </a:extLst>
          </p:cNvPr>
          <p:cNvSpPr txBox="1">
            <a:spLocks/>
          </p:cNvSpPr>
          <p:nvPr/>
        </p:nvSpPr>
        <p:spPr>
          <a:xfrm>
            <a:off x="112542" y="279764"/>
            <a:ext cx="8652800" cy="38087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>
            <a:lvl1pPr>
              <a:defRPr sz="2300" b="1" i="0">
                <a:solidFill>
                  <a:srgbClr val="2D303C"/>
                </a:solidFill>
                <a:latin typeface="Arial"/>
                <a:ea typeface="+mj-ea"/>
                <a:cs typeface="Arial"/>
              </a:defRPr>
            </a:lvl1pPr>
          </a:lstStyle>
          <a:p>
            <a:pPr algn="just">
              <a:defRPr sz="4900">
                <a:solidFill>
                  <a:srgbClr val="3256A7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2400" dirty="0">
                <a:solidFill>
                  <a:srgbClr val="B43737"/>
                </a:solidFill>
                <a:latin typeface="Helvetica" charset="0"/>
                <a:ea typeface="+mn-ea"/>
                <a:cs typeface="Helvetica" charset="0"/>
                <a:sym typeface="Arial"/>
              </a:rPr>
              <a:t>Estrategia Integral de Servicio al Ciudadano</a:t>
            </a:r>
            <a:endParaRPr lang="es-US" sz="2400" dirty="0">
              <a:solidFill>
                <a:srgbClr val="B43737"/>
              </a:solidFill>
              <a:latin typeface="Helvetica" charset="0"/>
              <a:ea typeface="+mn-ea"/>
              <a:cs typeface="Helvetica" charset="0"/>
              <a:sym typeface="Arial"/>
            </a:endParaRPr>
          </a:p>
        </p:txBody>
      </p:sp>
      <p:pic>
        <p:nvPicPr>
          <p:cNvPr id="4" name="Imagen 3" descr="Grupo de personas posando para una foto&#10;&#10;Descripción generada automáticamente">
            <a:extLst>
              <a:ext uri="{FF2B5EF4-FFF2-40B4-BE49-F238E27FC236}">
                <a16:creationId xmlns:a16="http://schemas.microsoft.com/office/drawing/2014/main" id="{EE0EA417-EAA5-41E1-59D9-4C2141EA3B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9298" y="3244570"/>
            <a:ext cx="8945671" cy="3483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76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Patrón de fondo&#10;&#10;Descripción generada automáticamente">
            <a:extLst>
              <a:ext uri="{FF2B5EF4-FFF2-40B4-BE49-F238E27FC236}">
                <a16:creationId xmlns:a16="http://schemas.microsoft.com/office/drawing/2014/main" id="{C197B490-A3E6-4C95-8363-F9E733058B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72200"/>
            <a:ext cx="2181225" cy="514350"/>
          </a:xfrm>
          <a:prstGeom prst="rect">
            <a:avLst/>
          </a:prstGeom>
        </p:spPr>
      </p:pic>
      <p:sp>
        <p:nvSpPr>
          <p:cNvPr id="2" name="Triángulo 1">
            <a:extLst>
              <a:ext uri="{FF2B5EF4-FFF2-40B4-BE49-F238E27FC236}">
                <a16:creationId xmlns:a16="http://schemas.microsoft.com/office/drawing/2014/main" id="{A9D27143-36CB-9D47-85BD-AA220F0F7967}"/>
              </a:ext>
            </a:extLst>
          </p:cNvPr>
          <p:cNvSpPr/>
          <p:nvPr/>
        </p:nvSpPr>
        <p:spPr>
          <a:xfrm>
            <a:off x="7772400" y="3657600"/>
            <a:ext cx="4419600" cy="3200400"/>
          </a:xfrm>
          <a:prstGeom prst="triangle">
            <a:avLst>
              <a:gd name="adj" fmla="val 100000"/>
            </a:avLst>
          </a:prstGeom>
          <a:solidFill>
            <a:srgbClr val="F6F7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" name="object 2">
            <a:extLst>
              <a:ext uri="{FF2B5EF4-FFF2-40B4-BE49-F238E27FC236}">
                <a16:creationId xmlns:a16="http://schemas.microsoft.com/office/drawing/2014/main" id="{3D81412E-0EDB-467A-9B72-1853E1E6A130}"/>
              </a:ext>
            </a:extLst>
          </p:cNvPr>
          <p:cNvSpPr txBox="1">
            <a:spLocks/>
          </p:cNvSpPr>
          <p:nvPr/>
        </p:nvSpPr>
        <p:spPr>
          <a:xfrm>
            <a:off x="318526" y="299914"/>
            <a:ext cx="8652800" cy="38087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>
            <a:lvl1pPr>
              <a:defRPr sz="2300" b="1" i="0">
                <a:solidFill>
                  <a:srgbClr val="2D303C"/>
                </a:solidFill>
                <a:latin typeface="Arial"/>
                <a:ea typeface="+mj-ea"/>
                <a:cs typeface="Arial"/>
              </a:defRPr>
            </a:lvl1pPr>
          </a:lstStyle>
          <a:p>
            <a:pPr algn="just">
              <a:defRPr sz="4900">
                <a:solidFill>
                  <a:srgbClr val="3256A7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2400" dirty="0">
                <a:solidFill>
                  <a:srgbClr val="B43737"/>
                </a:solidFill>
                <a:latin typeface="Helvetica" charset="0"/>
                <a:ea typeface="+mn-ea"/>
                <a:cs typeface="Helvetica" charset="0"/>
                <a:sym typeface="Arial"/>
              </a:rPr>
              <a:t>Política de Servicio al Ciudadano </a:t>
            </a:r>
            <a:endParaRPr lang="es-US" sz="2400" dirty="0">
              <a:solidFill>
                <a:srgbClr val="B43737"/>
              </a:solidFill>
              <a:latin typeface="Helvetica" charset="0"/>
              <a:ea typeface="+mn-ea"/>
              <a:cs typeface="Helvetica" charset="0"/>
              <a:sym typeface="Arial"/>
            </a:endParaRPr>
          </a:p>
        </p:txBody>
      </p: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65688FC7-F23B-0D1B-AACF-74A9DA852E65}"/>
              </a:ext>
            </a:extLst>
          </p:cNvPr>
          <p:cNvCxnSpPr>
            <a:cxnSpLocks/>
          </p:cNvCxnSpPr>
          <p:nvPr/>
        </p:nvCxnSpPr>
        <p:spPr>
          <a:xfrm>
            <a:off x="8884087" y="3151225"/>
            <a:ext cx="174479" cy="85020"/>
          </a:xfrm>
          <a:prstGeom prst="line">
            <a:avLst/>
          </a:prstGeom>
          <a:ln w="12700" cap="flat" cmpd="sng" algn="ctr">
            <a:solidFill>
              <a:schemeClr val="accent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3" name="Conector recto 22">
            <a:extLst>
              <a:ext uri="{FF2B5EF4-FFF2-40B4-BE49-F238E27FC236}">
                <a16:creationId xmlns:a16="http://schemas.microsoft.com/office/drawing/2014/main" id="{31978C9F-6F06-0C45-2E50-C25582B9667F}"/>
              </a:ext>
            </a:extLst>
          </p:cNvPr>
          <p:cNvCxnSpPr>
            <a:cxnSpLocks/>
          </p:cNvCxnSpPr>
          <p:nvPr/>
        </p:nvCxnSpPr>
        <p:spPr>
          <a:xfrm>
            <a:off x="9864631" y="3485266"/>
            <a:ext cx="73913" cy="667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object 5">
            <a:extLst>
              <a:ext uri="{FF2B5EF4-FFF2-40B4-BE49-F238E27FC236}">
                <a16:creationId xmlns:a16="http://schemas.microsoft.com/office/drawing/2014/main" id="{2914E22C-7BC5-9327-2BDD-E23BD35B9111}"/>
              </a:ext>
            </a:extLst>
          </p:cNvPr>
          <p:cNvSpPr txBox="1"/>
          <p:nvPr/>
        </p:nvSpPr>
        <p:spPr>
          <a:xfrm>
            <a:off x="514641" y="2033334"/>
            <a:ext cx="4438924" cy="25135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spcBef>
                <a:spcPts val="100"/>
              </a:spcBef>
              <a:defRPr/>
            </a:pPr>
            <a:r>
              <a:rPr lang="es-ES_tradnl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Helvetica" charset="0"/>
                <a:cs typeface="Helvetica" charset="0"/>
              </a:rPr>
              <a:t>La Ministra de Educación Nacional se compromete a garantizar los derechos de los ciudadanos, a mejorar la relación entre el ciudadano y la entidad, ofreciendo servicios efectivos, de calidad, oportunos </a:t>
            </a:r>
          </a:p>
          <a:p>
            <a:pPr marL="12700" marR="5080" algn="ctr">
              <a:spcBef>
                <a:spcPts val="100"/>
              </a:spcBef>
              <a:defRPr/>
            </a:pPr>
            <a:r>
              <a:rPr lang="es-ES_tradnl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Helvetica" charset="0"/>
                <a:cs typeface="Helvetica" charset="0"/>
              </a:rPr>
              <a:t>y confiables, bajo los principios de transparencia y prevención, </a:t>
            </a:r>
          </a:p>
          <a:p>
            <a:pPr marL="12700" marR="5080" algn="ctr">
              <a:spcBef>
                <a:spcPts val="100"/>
              </a:spcBef>
              <a:defRPr/>
            </a:pPr>
            <a:r>
              <a:rPr lang="es-ES_tradnl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Helvetica" charset="0"/>
                <a:cs typeface="Helvetica" charset="0"/>
              </a:rPr>
              <a:t>generando estrategias para la lucha </a:t>
            </a:r>
          </a:p>
          <a:p>
            <a:pPr marL="12700" marR="5080" algn="ctr">
              <a:spcBef>
                <a:spcPts val="100"/>
              </a:spcBef>
              <a:defRPr/>
            </a:pPr>
            <a:r>
              <a:rPr lang="es-ES_tradnl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Helvetica" charset="0"/>
                <a:cs typeface="Helvetica" charset="0"/>
              </a:rPr>
              <a:t>contra la corrupción que permitan satisfacer las necesidades</a:t>
            </a:r>
          </a:p>
        </p:txBody>
      </p:sp>
      <p:pic>
        <p:nvPicPr>
          <p:cNvPr id="31" name="Imagen 30" descr="La ministra Aurora Vergara Figueroa, una historia de dolor y coraje -  Gobierno - Política - ELTIEMPO.COM">
            <a:extLst>
              <a:ext uri="{FF2B5EF4-FFF2-40B4-BE49-F238E27FC236}">
                <a16:creationId xmlns:a16="http://schemas.microsoft.com/office/drawing/2014/main" id="{5D7DDFE2-A915-9617-A47C-1E853018CD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8665" y="1102142"/>
            <a:ext cx="6191669" cy="41277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89724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ángulo: esquinas redondeadas 46">
            <a:extLst>
              <a:ext uri="{FF2B5EF4-FFF2-40B4-BE49-F238E27FC236}">
                <a16:creationId xmlns:a16="http://schemas.microsoft.com/office/drawing/2014/main" id="{D8DFC558-3149-4C44-98BE-D0D24D0771E0}"/>
              </a:ext>
            </a:extLst>
          </p:cNvPr>
          <p:cNvSpPr/>
          <p:nvPr/>
        </p:nvSpPr>
        <p:spPr>
          <a:xfrm>
            <a:off x="406400" y="2860379"/>
            <a:ext cx="2771775" cy="3770631"/>
          </a:xfrm>
          <a:prstGeom prst="roundRect">
            <a:avLst>
              <a:gd name="adj" fmla="val 9568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00195503-2868-4A60-82D7-FFA1C10BA68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842" t="24229" r="31105" b="10937"/>
          <a:stretch/>
        </p:blipFill>
        <p:spPr>
          <a:xfrm>
            <a:off x="3483429" y="914078"/>
            <a:ext cx="5739492" cy="4946325"/>
          </a:xfrm>
          <a:prstGeom prst="ellipse">
            <a:avLst/>
          </a:prstGeom>
          <a:effectLst>
            <a:outerShdw blurRad="241300" dist="101600" dir="4260000" algn="ctr" rotWithShape="0">
              <a:srgbClr val="000000">
                <a:alpha val="20000"/>
              </a:srgbClr>
            </a:outerShdw>
          </a:effectLst>
        </p:spPr>
      </p:pic>
      <p:cxnSp>
        <p:nvCxnSpPr>
          <p:cNvPr id="14" name="Conector: angular 13">
            <a:extLst>
              <a:ext uri="{FF2B5EF4-FFF2-40B4-BE49-F238E27FC236}">
                <a16:creationId xmlns:a16="http://schemas.microsoft.com/office/drawing/2014/main" id="{52D388AD-3F2E-4555-B335-D00FDB3C8E20}"/>
              </a:ext>
            </a:extLst>
          </p:cNvPr>
          <p:cNvCxnSpPr>
            <a:cxnSpLocks/>
            <a:endCxn id="17" idx="3"/>
          </p:cNvCxnSpPr>
          <p:nvPr/>
        </p:nvCxnSpPr>
        <p:spPr>
          <a:xfrm rot="10800000">
            <a:off x="2969080" y="1752830"/>
            <a:ext cx="2315031" cy="907966"/>
          </a:xfrm>
          <a:prstGeom prst="bentConnector3">
            <a:avLst>
              <a:gd name="adj1" fmla="val 75967"/>
            </a:avLst>
          </a:prstGeom>
          <a:ln w="38100" cap="flat" cmpd="sng" algn="ctr">
            <a:solidFill>
              <a:schemeClr val="accent3"/>
            </a:solidFill>
            <a:prstDash val="sysDot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9" name="Conector: angular 28">
            <a:extLst>
              <a:ext uri="{FF2B5EF4-FFF2-40B4-BE49-F238E27FC236}">
                <a16:creationId xmlns:a16="http://schemas.microsoft.com/office/drawing/2014/main" id="{4FE0405C-CC39-42A1-AE84-BC8BED099C8C}"/>
              </a:ext>
            </a:extLst>
          </p:cNvPr>
          <p:cNvCxnSpPr>
            <a:cxnSpLocks/>
            <a:endCxn id="18" idx="3"/>
          </p:cNvCxnSpPr>
          <p:nvPr/>
        </p:nvCxnSpPr>
        <p:spPr>
          <a:xfrm flipV="1">
            <a:off x="5645150" y="1408090"/>
            <a:ext cx="5927725" cy="3538560"/>
          </a:xfrm>
          <a:prstGeom prst="bentConnector3">
            <a:avLst>
              <a:gd name="adj1" fmla="val 60150"/>
            </a:avLst>
          </a:prstGeom>
          <a:ln w="38100" cap="flat" cmpd="sng" algn="ctr">
            <a:solidFill>
              <a:schemeClr val="accent3"/>
            </a:solidFill>
            <a:prstDash val="sysDot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7" name="Rectángulo: esquinas redondeadas 16">
            <a:extLst>
              <a:ext uri="{FF2B5EF4-FFF2-40B4-BE49-F238E27FC236}">
                <a16:creationId xmlns:a16="http://schemas.microsoft.com/office/drawing/2014/main" id="{68256C04-8776-4D9A-8A87-5D58B1CF509D}"/>
              </a:ext>
            </a:extLst>
          </p:cNvPr>
          <p:cNvSpPr/>
          <p:nvPr/>
        </p:nvSpPr>
        <p:spPr>
          <a:xfrm>
            <a:off x="608753" y="1255527"/>
            <a:ext cx="2360326" cy="994605"/>
          </a:xfrm>
          <a:prstGeom prst="roundRect">
            <a:avLst>
              <a:gd name="adj" fmla="val 1893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Procedimientos misional y transversal a toda la Entidad</a:t>
            </a:r>
          </a:p>
        </p:txBody>
      </p:sp>
      <p:sp>
        <p:nvSpPr>
          <p:cNvPr id="18" name="Rectángulo: esquinas redondeadas 17">
            <a:extLst>
              <a:ext uri="{FF2B5EF4-FFF2-40B4-BE49-F238E27FC236}">
                <a16:creationId xmlns:a16="http://schemas.microsoft.com/office/drawing/2014/main" id="{1ED26ADB-379F-4DF7-B2B7-DE18FF38A1ED}"/>
              </a:ext>
            </a:extLst>
          </p:cNvPr>
          <p:cNvSpPr/>
          <p:nvPr/>
        </p:nvSpPr>
        <p:spPr>
          <a:xfrm>
            <a:off x="9509125" y="1063349"/>
            <a:ext cx="2063750" cy="689481"/>
          </a:xfrm>
          <a:prstGeom prst="roundRect">
            <a:avLst>
              <a:gd name="adj" fmla="val 1893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Proceso de apoyo transversal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A1D6081-2C20-4DA6-9E57-F3B23B5B4824}"/>
              </a:ext>
            </a:extLst>
          </p:cNvPr>
          <p:cNvSpPr txBox="1"/>
          <p:nvPr/>
        </p:nvSpPr>
        <p:spPr>
          <a:xfrm>
            <a:off x="909411" y="2897796"/>
            <a:ext cx="203109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Objetivos del SIG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220E70FF-C64D-4C64-B647-10D9BD22BE73}"/>
              </a:ext>
            </a:extLst>
          </p:cNvPr>
          <p:cNvSpPr txBox="1"/>
          <p:nvPr/>
        </p:nvSpPr>
        <p:spPr>
          <a:xfrm>
            <a:off x="619125" y="3156880"/>
            <a:ext cx="242479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100" b="1" i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1. Aumentar de manera sostenida el Índice Anual de Desempeño.</a:t>
            </a:r>
          </a:p>
          <a:p>
            <a:pPr algn="just"/>
            <a:endParaRPr lang="es-MX" sz="1100" b="1" i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1100" b="1" i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2. Aumentar el nivel de satisfacción de las partes interesadas.</a:t>
            </a:r>
          </a:p>
          <a:p>
            <a:pPr algn="just"/>
            <a:endParaRPr lang="es-MX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1100" b="0" i="0" dirty="0">
                <a:solidFill>
                  <a:schemeClr val="bg1"/>
                </a:solidFill>
                <a:effectLst/>
                <a:latin typeface="Lucida Sans Unicode" panose="020B0602030504020204" pitchFamily="34" charset="0"/>
              </a:rPr>
              <a:t>3</a:t>
            </a:r>
            <a:r>
              <a:rPr lang="es-MX" sz="1100" b="0" i="0" dirty="0">
                <a:solidFill>
                  <a:srgbClr val="333333"/>
                </a:solidFill>
                <a:effectLst/>
                <a:latin typeface="Lucida Sans Unicode" panose="020B0602030504020204" pitchFamily="34" charset="0"/>
              </a:rPr>
              <a:t> </a:t>
            </a:r>
            <a:r>
              <a:rPr lang="es-MX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Reducir el impacto de los riesgos estratégicos, tácticos y operativos, identificados en cada modelo referencia.</a:t>
            </a:r>
          </a:p>
          <a:p>
            <a:pPr algn="just"/>
            <a:endParaRPr lang="es-MX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Aumentar la eficiencia del modelo operativo con el ahorro de  recursos y la disminución de reprocesos.</a:t>
            </a:r>
          </a:p>
          <a:p>
            <a:endParaRPr lang="es-MX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: esquinas superiores redondeadas 10">
            <a:extLst>
              <a:ext uri="{FF2B5EF4-FFF2-40B4-BE49-F238E27FC236}">
                <a16:creationId xmlns:a16="http://schemas.microsoft.com/office/drawing/2014/main" id="{A5B5635D-6C18-4C4A-B73A-0448E195195B}"/>
              </a:ext>
            </a:extLst>
          </p:cNvPr>
          <p:cNvSpPr/>
          <p:nvPr/>
        </p:nvSpPr>
        <p:spPr>
          <a:xfrm>
            <a:off x="3168650" y="6470650"/>
            <a:ext cx="1568450" cy="387350"/>
          </a:xfrm>
          <a:prstGeom prst="round2SameRect">
            <a:avLst>
              <a:gd name="adj1" fmla="val 31421"/>
              <a:gd name="adj2" fmla="val 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Evaluación</a:t>
            </a:r>
          </a:p>
        </p:txBody>
      </p:sp>
      <p:sp>
        <p:nvSpPr>
          <p:cNvPr id="32" name="Rectángulo: esquinas superiores redondeadas 31">
            <a:extLst>
              <a:ext uri="{FF2B5EF4-FFF2-40B4-BE49-F238E27FC236}">
                <a16:creationId xmlns:a16="http://schemas.microsoft.com/office/drawing/2014/main" id="{9FDEDA80-0B8B-4155-8376-93AD4252319C}"/>
              </a:ext>
            </a:extLst>
          </p:cNvPr>
          <p:cNvSpPr/>
          <p:nvPr/>
        </p:nvSpPr>
        <p:spPr>
          <a:xfrm>
            <a:off x="4832350" y="6470650"/>
            <a:ext cx="1568450" cy="387350"/>
          </a:xfrm>
          <a:prstGeom prst="round2SameRect">
            <a:avLst>
              <a:gd name="adj1" fmla="val 31421"/>
              <a:gd name="adj2" fmla="val 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bg1"/>
                </a:solidFill>
              </a:rPr>
              <a:t>Apoyo</a:t>
            </a:r>
          </a:p>
        </p:txBody>
      </p:sp>
      <p:sp>
        <p:nvSpPr>
          <p:cNvPr id="34" name="Rectángulo: esquinas superiores redondeadas 33">
            <a:extLst>
              <a:ext uri="{FF2B5EF4-FFF2-40B4-BE49-F238E27FC236}">
                <a16:creationId xmlns:a16="http://schemas.microsoft.com/office/drawing/2014/main" id="{510E88DB-D794-4342-9261-22E50C9292AD}"/>
              </a:ext>
            </a:extLst>
          </p:cNvPr>
          <p:cNvSpPr/>
          <p:nvPr/>
        </p:nvSpPr>
        <p:spPr>
          <a:xfrm>
            <a:off x="6496050" y="6470650"/>
            <a:ext cx="1568450" cy="387350"/>
          </a:xfrm>
          <a:prstGeom prst="round2SameRect">
            <a:avLst>
              <a:gd name="adj1" fmla="val 31421"/>
              <a:gd name="adj2" fmla="val 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bg1"/>
                </a:solidFill>
              </a:rPr>
              <a:t>Misional</a:t>
            </a:r>
          </a:p>
        </p:txBody>
      </p:sp>
      <p:sp>
        <p:nvSpPr>
          <p:cNvPr id="35" name="Rectángulo: esquinas superiores redondeadas 34">
            <a:extLst>
              <a:ext uri="{FF2B5EF4-FFF2-40B4-BE49-F238E27FC236}">
                <a16:creationId xmlns:a16="http://schemas.microsoft.com/office/drawing/2014/main" id="{0933D4DA-B9B8-4CFF-AF57-F86EEBB2F7A0}"/>
              </a:ext>
            </a:extLst>
          </p:cNvPr>
          <p:cNvSpPr/>
          <p:nvPr/>
        </p:nvSpPr>
        <p:spPr>
          <a:xfrm>
            <a:off x="8159750" y="6470650"/>
            <a:ext cx="1568450" cy="387350"/>
          </a:xfrm>
          <a:prstGeom prst="round2SameRect">
            <a:avLst>
              <a:gd name="adj1" fmla="val 31421"/>
              <a:gd name="adj2" fmla="val 0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bg1"/>
                </a:solidFill>
              </a:rPr>
              <a:t>Misional</a:t>
            </a:r>
          </a:p>
        </p:txBody>
      </p:sp>
      <p:sp>
        <p:nvSpPr>
          <p:cNvPr id="16" name="object 2">
            <a:extLst>
              <a:ext uri="{FF2B5EF4-FFF2-40B4-BE49-F238E27FC236}">
                <a16:creationId xmlns:a16="http://schemas.microsoft.com/office/drawing/2014/main" id="{5E40768C-D9A7-0184-FD49-36686C9C963C}"/>
              </a:ext>
            </a:extLst>
          </p:cNvPr>
          <p:cNvSpPr txBox="1">
            <a:spLocks/>
          </p:cNvSpPr>
          <p:nvPr/>
        </p:nvSpPr>
        <p:spPr>
          <a:xfrm>
            <a:off x="291175" y="226990"/>
            <a:ext cx="8652800" cy="38087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>
            <a:lvl1pPr>
              <a:defRPr sz="2300" b="1" i="0">
                <a:solidFill>
                  <a:srgbClr val="2D303C"/>
                </a:solidFill>
                <a:latin typeface="Arial"/>
                <a:ea typeface="+mj-ea"/>
                <a:cs typeface="Arial"/>
              </a:defRPr>
            </a:lvl1pPr>
          </a:lstStyle>
          <a:p>
            <a:pPr algn="just">
              <a:defRPr sz="4900">
                <a:solidFill>
                  <a:srgbClr val="3256A7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2400" dirty="0">
                <a:solidFill>
                  <a:srgbClr val="B43737"/>
                </a:solidFill>
                <a:latin typeface="Helvetica" charset="0"/>
                <a:ea typeface="+mn-ea"/>
                <a:cs typeface="Helvetica" charset="0"/>
                <a:sym typeface="Arial"/>
              </a:rPr>
              <a:t>Mapa de procesos</a:t>
            </a:r>
            <a:endParaRPr lang="es-US" sz="2400" dirty="0">
              <a:solidFill>
                <a:srgbClr val="B43737"/>
              </a:solidFill>
              <a:latin typeface="Helvetica" charset="0"/>
              <a:ea typeface="+mn-ea"/>
              <a:cs typeface="Helvetica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06353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Patrón de fondo&#10;&#10;Descripción generada automáticamente">
            <a:extLst>
              <a:ext uri="{FF2B5EF4-FFF2-40B4-BE49-F238E27FC236}">
                <a16:creationId xmlns:a16="http://schemas.microsoft.com/office/drawing/2014/main" id="{C197B490-A3E6-4C95-8363-F9E733058B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72200"/>
            <a:ext cx="2181225" cy="514350"/>
          </a:xfrm>
          <a:prstGeom prst="rect">
            <a:avLst/>
          </a:prstGeom>
        </p:spPr>
      </p:pic>
      <p:sp>
        <p:nvSpPr>
          <p:cNvPr id="9" name="object 2">
            <a:extLst>
              <a:ext uri="{FF2B5EF4-FFF2-40B4-BE49-F238E27FC236}">
                <a16:creationId xmlns:a16="http://schemas.microsoft.com/office/drawing/2014/main" id="{3D81412E-0EDB-467A-9B72-1853E1E6A130}"/>
              </a:ext>
            </a:extLst>
          </p:cNvPr>
          <p:cNvSpPr txBox="1">
            <a:spLocks/>
          </p:cNvSpPr>
          <p:nvPr/>
        </p:nvSpPr>
        <p:spPr>
          <a:xfrm>
            <a:off x="228600" y="285474"/>
            <a:ext cx="8652800" cy="7502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>
            <a:lvl1pPr>
              <a:defRPr sz="2300" b="1" i="0">
                <a:solidFill>
                  <a:srgbClr val="2D303C"/>
                </a:solidFill>
                <a:latin typeface="Arial"/>
                <a:ea typeface="+mj-ea"/>
                <a:cs typeface="Arial"/>
              </a:defRPr>
            </a:lvl1pPr>
          </a:lstStyle>
          <a:p>
            <a:pPr algn="just">
              <a:defRPr sz="4900">
                <a:solidFill>
                  <a:srgbClr val="3256A7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CO" sz="2400" dirty="0">
                <a:solidFill>
                  <a:srgbClr val="B43737"/>
                </a:solidFill>
                <a:latin typeface="Helvetica" charset="0"/>
                <a:ea typeface="+mn-ea"/>
                <a:cs typeface="Helvetica" charset="0"/>
              </a:rPr>
              <a:t>Procedimientos Servicio al Ciudadano</a:t>
            </a:r>
          </a:p>
          <a:p>
            <a:pPr algn="just">
              <a:defRPr sz="4900">
                <a:solidFill>
                  <a:srgbClr val="3256A7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es-US" sz="2400" dirty="0">
              <a:solidFill>
                <a:schemeClr val="bg1">
                  <a:lumMod val="50000"/>
                </a:schemeClr>
              </a:solidFill>
              <a:latin typeface="Helvetica" charset="0"/>
              <a:ea typeface="+mn-ea"/>
              <a:cs typeface="Helvetica" charset="0"/>
              <a:sym typeface="Arial"/>
            </a:endParaRPr>
          </a:p>
        </p:txBody>
      </p:sp>
      <p:sp>
        <p:nvSpPr>
          <p:cNvPr id="3" name="Rectángulo redondeado 14">
            <a:extLst>
              <a:ext uri="{FF2B5EF4-FFF2-40B4-BE49-F238E27FC236}">
                <a16:creationId xmlns:a16="http://schemas.microsoft.com/office/drawing/2014/main" id="{91C1143F-D8A6-A05B-A3E2-8F80BC4572C4}"/>
              </a:ext>
            </a:extLst>
          </p:cNvPr>
          <p:cNvSpPr/>
          <p:nvPr/>
        </p:nvSpPr>
        <p:spPr>
          <a:xfrm>
            <a:off x="3899215" y="1311182"/>
            <a:ext cx="4393570" cy="1735084"/>
          </a:xfrm>
          <a:prstGeom prst="roundRect">
            <a:avLst>
              <a:gd name="adj" fmla="val 18148"/>
            </a:avLst>
          </a:prstGeom>
          <a:solidFill>
            <a:srgbClr val="9DB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tlCol="0" anchor="t"/>
          <a:lstStyle/>
          <a:p>
            <a:pPr algn="ctr"/>
            <a:r>
              <a:rPr lang="es-E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Servicio al Ciudadano</a:t>
            </a:r>
            <a:endParaRPr lang="es-CO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ángulo redondeado 14">
            <a:extLst>
              <a:ext uri="{FF2B5EF4-FFF2-40B4-BE49-F238E27FC236}">
                <a16:creationId xmlns:a16="http://schemas.microsoft.com/office/drawing/2014/main" id="{2BF6C675-18DF-80C3-A28C-CEA7BE25F62F}"/>
              </a:ext>
            </a:extLst>
          </p:cNvPr>
          <p:cNvSpPr/>
          <p:nvPr/>
        </p:nvSpPr>
        <p:spPr>
          <a:xfrm>
            <a:off x="3899215" y="1799810"/>
            <a:ext cx="4435104" cy="4023850"/>
          </a:xfrm>
          <a:prstGeom prst="roundRect">
            <a:avLst>
              <a:gd name="adj" fmla="val 8667"/>
            </a:avLst>
          </a:prstGeom>
          <a:solidFill>
            <a:schemeClr val="bg1"/>
          </a:solidFill>
          <a:ln>
            <a:noFill/>
          </a:ln>
          <a:effectLst>
            <a:outerShdw blurRad="241300" dist="38100" dir="2700000" algn="tl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Procedimiento de Gestión PQRSDF.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Procedimiento de gestión de actos administrativos.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Procedimiento de monitoreo a Secretarias de Educación (Modelo Servicio al Ciudadano).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Procedimiento de medición de  la satisfacción del ciudadano y partes  interesadas en el grupo de atención al ciudadano. </a:t>
            </a:r>
          </a:p>
        </p:txBody>
      </p:sp>
    </p:spTree>
    <p:extLst>
      <p:ext uri="{BB962C8B-B14F-4D97-AF65-F5344CB8AC3E}">
        <p14:creationId xmlns:p14="http://schemas.microsoft.com/office/powerpoint/2010/main" val="2017646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Flecha: hacia abajo 131">
            <a:extLst>
              <a:ext uri="{FF2B5EF4-FFF2-40B4-BE49-F238E27FC236}">
                <a16:creationId xmlns:a16="http://schemas.microsoft.com/office/drawing/2014/main" id="{606134CB-8BD7-4A36-843A-B7A512224E6C}"/>
              </a:ext>
            </a:extLst>
          </p:cNvPr>
          <p:cNvSpPr/>
          <p:nvPr/>
        </p:nvSpPr>
        <p:spPr>
          <a:xfrm rot="16200000">
            <a:off x="3722424" y="1697455"/>
            <a:ext cx="421967" cy="669753"/>
          </a:xfrm>
          <a:prstGeom prst="downArrow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CO" sz="795">
              <a:solidFill>
                <a:schemeClr val="tx1"/>
              </a:solidFill>
            </a:endParaRPr>
          </a:p>
        </p:txBody>
      </p:sp>
      <p:grpSp>
        <p:nvGrpSpPr>
          <p:cNvPr id="3" name="Grupo 2"/>
          <p:cNvGrpSpPr/>
          <p:nvPr/>
        </p:nvGrpSpPr>
        <p:grpSpPr>
          <a:xfrm>
            <a:off x="4313474" y="1247135"/>
            <a:ext cx="2151532" cy="1775907"/>
            <a:chOff x="4313474" y="1247135"/>
            <a:chExt cx="2151532" cy="1775907"/>
          </a:xfrm>
        </p:grpSpPr>
        <p:sp>
          <p:nvSpPr>
            <p:cNvPr id="134" name="Rectángulo: esquinas redondeadas 133">
              <a:extLst>
                <a:ext uri="{FF2B5EF4-FFF2-40B4-BE49-F238E27FC236}">
                  <a16:creationId xmlns:a16="http://schemas.microsoft.com/office/drawing/2014/main" id="{CDD44263-3E30-4C09-B84E-6D4848B6C629}"/>
                </a:ext>
              </a:extLst>
            </p:cNvPr>
            <p:cNvSpPr/>
            <p:nvPr/>
          </p:nvSpPr>
          <p:spPr>
            <a:xfrm>
              <a:off x="4313474" y="1247135"/>
              <a:ext cx="2151532" cy="1775907"/>
            </a:xfrm>
            <a:prstGeom prst="roundRect">
              <a:avLst>
                <a:gd name="adj" fmla="val 9696"/>
              </a:avLst>
            </a:prstGeom>
            <a:solidFill>
              <a:srgbClr val="9F3FFF">
                <a:alpha val="23000"/>
              </a:srgbClr>
            </a:solidFill>
            <a:ln>
              <a:solidFill>
                <a:srgbClr val="9F3FF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CO">
                <a:solidFill>
                  <a:schemeClr val="tx1"/>
                </a:solidFill>
              </a:endParaRPr>
            </a:p>
          </p:txBody>
        </p:sp>
        <p:sp>
          <p:nvSpPr>
            <p:cNvPr id="135" name="Rectángulo 134">
              <a:extLst>
                <a:ext uri="{FF2B5EF4-FFF2-40B4-BE49-F238E27FC236}">
                  <a16:creationId xmlns:a16="http://schemas.microsoft.com/office/drawing/2014/main" id="{0822FB1A-B3AE-4413-A6DF-B7532A9B4743}"/>
                </a:ext>
              </a:extLst>
            </p:cNvPr>
            <p:cNvSpPr/>
            <p:nvPr/>
          </p:nvSpPr>
          <p:spPr>
            <a:xfrm>
              <a:off x="4684832" y="1351902"/>
              <a:ext cx="1385187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CO" sz="1200" b="1" dirty="0"/>
                <a:t>UAC </a:t>
              </a:r>
            </a:p>
            <a:p>
              <a:pPr algn="ctr"/>
              <a:r>
                <a:rPr lang="es-CO" sz="1200" b="1" dirty="0"/>
                <a:t>Presencial - Virtual</a:t>
              </a:r>
            </a:p>
          </p:txBody>
        </p:sp>
        <p:sp>
          <p:nvSpPr>
            <p:cNvPr id="136" name="CuadroTexto 139">
              <a:extLst>
                <a:ext uri="{FF2B5EF4-FFF2-40B4-BE49-F238E27FC236}">
                  <a16:creationId xmlns:a16="http://schemas.microsoft.com/office/drawing/2014/main" id="{A6753D0A-EED3-4894-97EE-03AF2B72C251}"/>
                </a:ext>
              </a:extLst>
            </p:cNvPr>
            <p:cNvSpPr txBox="1"/>
            <p:nvPr/>
          </p:nvSpPr>
          <p:spPr>
            <a:xfrm>
              <a:off x="4497277" y="1870395"/>
              <a:ext cx="186357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 algn="just">
                <a:buFont typeface="Arial" panose="020B0604020202020204" pitchFamily="34" charset="0"/>
                <a:buChar char="•"/>
              </a:pPr>
              <a:r>
                <a:rPr lang="es-ES" sz="1200" dirty="0"/>
                <a:t>Trámites</a:t>
              </a:r>
            </a:p>
            <a:p>
              <a:pPr marL="171450" indent="-171450" algn="just">
                <a:buFont typeface="Arial" panose="020B0604020202020204" pitchFamily="34" charset="0"/>
                <a:buChar char="•"/>
              </a:pPr>
              <a:r>
                <a:rPr lang="es-ES" sz="1200" dirty="0"/>
                <a:t>Notificaciones</a:t>
              </a:r>
            </a:p>
            <a:p>
              <a:pPr marL="171450" indent="-171450" algn="just">
                <a:buFont typeface="Arial" panose="020B0604020202020204" pitchFamily="34" charset="0"/>
                <a:buChar char="•"/>
              </a:pPr>
              <a:r>
                <a:rPr lang="es-ES" sz="1200" dirty="0"/>
                <a:t>Consultas</a:t>
              </a:r>
            </a:p>
            <a:p>
              <a:pPr marL="171450" indent="-171450" algn="just">
                <a:buFont typeface="Arial" panose="020B0604020202020204" pitchFamily="34" charset="0"/>
                <a:buChar char="•"/>
              </a:pPr>
              <a:r>
                <a:rPr lang="es-ES" sz="1200" dirty="0"/>
                <a:t>PQRS</a:t>
              </a:r>
            </a:p>
            <a:p>
              <a:pPr marL="171450" indent="-171450" algn="just">
                <a:buFont typeface="Arial" panose="020B0604020202020204" pitchFamily="34" charset="0"/>
                <a:buChar char="•"/>
              </a:pPr>
              <a:r>
                <a:rPr lang="es-ES" sz="1200" dirty="0"/>
                <a:t>Correspondencia</a:t>
              </a:r>
              <a:endParaRPr lang="es-CO" sz="1200" dirty="0"/>
            </a:p>
          </p:txBody>
        </p:sp>
      </p:grpSp>
      <p:sp>
        <p:nvSpPr>
          <p:cNvPr id="137" name="Flecha: hacia abajo 136">
            <a:extLst>
              <a:ext uri="{FF2B5EF4-FFF2-40B4-BE49-F238E27FC236}">
                <a16:creationId xmlns:a16="http://schemas.microsoft.com/office/drawing/2014/main" id="{37C096C8-C10E-49DD-B26A-6338F279D0EB}"/>
              </a:ext>
            </a:extLst>
          </p:cNvPr>
          <p:cNvSpPr/>
          <p:nvPr/>
        </p:nvSpPr>
        <p:spPr>
          <a:xfrm rot="16200000">
            <a:off x="6673623" y="1692511"/>
            <a:ext cx="421967" cy="679640"/>
          </a:xfrm>
          <a:prstGeom prst="downArrow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CO" sz="795">
              <a:solidFill>
                <a:schemeClr val="tx1"/>
              </a:solidFill>
            </a:endParaRPr>
          </a:p>
        </p:txBody>
      </p:sp>
      <p:grpSp>
        <p:nvGrpSpPr>
          <p:cNvPr id="218" name="Grupo 217">
            <a:extLst>
              <a:ext uri="{FF2B5EF4-FFF2-40B4-BE49-F238E27FC236}">
                <a16:creationId xmlns:a16="http://schemas.microsoft.com/office/drawing/2014/main" id="{F9385AFA-7C40-43BD-B51F-7933398F393C}"/>
              </a:ext>
            </a:extLst>
          </p:cNvPr>
          <p:cNvGrpSpPr/>
          <p:nvPr/>
        </p:nvGrpSpPr>
        <p:grpSpPr>
          <a:xfrm>
            <a:off x="2024237" y="4677358"/>
            <a:ext cx="8731210" cy="659007"/>
            <a:chOff x="581334" y="4990370"/>
            <a:chExt cx="9914573" cy="659007"/>
          </a:xfrm>
        </p:grpSpPr>
        <p:cxnSp>
          <p:nvCxnSpPr>
            <p:cNvPr id="219" name="Conector recto 218">
              <a:extLst>
                <a:ext uri="{FF2B5EF4-FFF2-40B4-BE49-F238E27FC236}">
                  <a16:creationId xmlns:a16="http://schemas.microsoft.com/office/drawing/2014/main" id="{4C4B92EA-E3A7-4FCF-99AE-ADE740445BE7}"/>
                </a:ext>
              </a:extLst>
            </p:cNvPr>
            <p:cNvCxnSpPr>
              <a:cxnSpLocks/>
              <a:stCxn id="149" idx="2"/>
            </p:cNvCxnSpPr>
            <p:nvPr/>
          </p:nvCxnSpPr>
          <p:spPr>
            <a:xfrm flipH="1">
              <a:off x="10485310" y="4990370"/>
              <a:ext cx="10597" cy="659007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Conector recto 219">
              <a:extLst>
                <a:ext uri="{FF2B5EF4-FFF2-40B4-BE49-F238E27FC236}">
                  <a16:creationId xmlns:a16="http://schemas.microsoft.com/office/drawing/2014/main" id="{A3FD4E47-9DC0-4E38-BD59-8AE7CF2031A5}"/>
                </a:ext>
              </a:extLst>
            </p:cNvPr>
            <p:cNvCxnSpPr>
              <a:cxnSpLocks/>
            </p:cNvCxnSpPr>
            <p:nvPr/>
          </p:nvCxnSpPr>
          <p:spPr>
            <a:xfrm>
              <a:off x="581334" y="5591381"/>
              <a:ext cx="9896954" cy="30056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Conector recto 220">
              <a:extLst>
                <a:ext uri="{FF2B5EF4-FFF2-40B4-BE49-F238E27FC236}">
                  <a16:creationId xmlns:a16="http://schemas.microsoft.com/office/drawing/2014/main" id="{C27E647E-6DC3-45B0-9D6A-42F0FAD6CFED}"/>
                </a:ext>
              </a:extLst>
            </p:cNvPr>
            <p:cNvCxnSpPr>
              <a:cxnSpLocks/>
            </p:cNvCxnSpPr>
            <p:nvPr/>
          </p:nvCxnSpPr>
          <p:spPr>
            <a:xfrm>
              <a:off x="581334" y="5194213"/>
              <a:ext cx="1" cy="397168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8" name="object 2">
            <a:extLst>
              <a:ext uri="{FF2B5EF4-FFF2-40B4-BE49-F238E27FC236}">
                <a16:creationId xmlns:a16="http://schemas.microsoft.com/office/drawing/2014/main" id="{999BDB0C-AA36-3D5D-710B-D9519F438207}"/>
              </a:ext>
            </a:extLst>
          </p:cNvPr>
          <p:cNvSpPr txBox="1">
            <a:spLocks/>
          </p:cNvSpPr>
          <p:nvPr/>
        </p:nvSpPr>
        <p:spPr>
          <a:xfrm>
            <a:off x="441790" y="508130"/>
            <a:ext cx="5105979" cy="38087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>
            <a:lvl1pPr>
              <a:defRPr sz="2300" b="1" i="0">
                <a:solidFill>
                  <a:srgbClr val="2D303C"/>
                </a:solidFill>
                <a:latin typeface="Arial"/>
                <a:ea typeface="+mj-ea"/>
                <a:cs typeface="Arial"/>
              </a:defRPr>
            </a:lvl1pPr>
          </a:lstStyle>
          <a:p>
            <a:pPr algn="just">
              <a:defRPr sz="4900">
                <a:solidFill>
                  <a:srgbClr val="3256A7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2400" dirty="0">
                <a:solidFill>
                  <a:srgbClr val="B43737"/>
                </a:solidFill>
                <a:latin typeface="Helvetica" charset="0"/>
                <a:ea typeface="+mn-ea"/>
                <a:cs typeface="Helvetica" charset="0"/>
                <a:sym typeface="Arial"/>
              </a:rPr>
              <a:t>Modelo de Atención al Ciudadano</a:t>
            </a:r>
            <a:endParaRPr lang="es-US" sz="2400" dirty="0">
              <a:solidFill>
                <a:srgbClr val="B43737"/>
              </a:solidFill>
              <a:latin typeface="Helvetica" charset="0"/>
              <a:ea typeface="+mn-ea"/>
              <a:cs typeface="Helvetica" charset="0"/>
              <a:sym typeface="Arial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7279660" y="1059810"/>
            <a:ext cx="1836523" cy="3692030"/>
            <a:chOff x="7279660" y="1059810"/>
            <a:chExt cx="1836523" cy="3692030"/>
          </a:xfrm>
        </p:grpSpPr>
        <p:sp>
          <p:nvSpPr>
            <p:cNvPr id="138" name="Rectángulo: esquinas redondeadas 137">
              <a:extLst>
                <a:ext uri="{FF2B5EF4-FFF2-40B4-BE49-F238E27FC236}">
                  <a16:creationId xmlns:a16="http://schemas.microsoft.com/office/drawing/2014/main" id="{E8D28A61-1608-4C60-A592-607DDE3BE30B}"/>
                </a:ext>
              </a:extLst>
            </p:cNvPr>
            <p:cNvSpPr/>
            <p:nvPr/>
          </p:nvSpPr>
          <p:spPr>
            <a:xfrm>
              <a:off x="7279660" y="1248024"/>
              <a:ext cx="1800636" cy="3503816"/>
            </a:xfrm>
            <a:prstGeom prst="roundRect">
              <a:avLst>
                <a:gd name="adj" fmla="val 6102"/>
              </a:avLst>
            </a:prstGeom>
            <a:solidFill>
              <a:srgbClr val="9DBEFF">
                <a:alpha val="29000"/>
              </a:srgbClr>
            </a:solidFill>
            <a:ln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CO" dirty="0">
                <a:solidFill>
                  <a:schemeClr val="tx1"/>
                </a:solidFill>
              </a:endParaRPr>
            </a:p>
          </p:txBody>
        </p:sp>
        <p:sp>
          <p:nvSpPr>
            <p:cNvPr id="139" name="Rectángulo 138">
              <a:extLst>
                <a:ext uri="{FF2B5EF4-FFF2-40B4-BE49-F238E27FC236}">
                  <a16:creationId xmlns:a16="http://schemas.microsoft.com/office/drawing/2014/main" id="{BCC621EE-C39B-4230-B6C0-54048C4B7EB2}"/>
                </a:ext>
              </a:extLst>
            </p:cNvPr>
            <p:cNvSpPr/>
            <p:nvPr/>
          </p:nvSpPr>
          <p:spPr>
            <a:xfrm>
              <a:off x="7581705" y="1059810"/>
              <a:ext cx="1196546" cy="33855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CO" sz="1600" b="1" dirty="0">
                  <a:solidFill>
                    <a:schemeClr val="bg1"/>
                  </a:solidFill>
                </a:rPr>
                <a:t>Front Office</a:t>
              </a:r>
              <a:endParaRPr lang="es-CO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251" name="Grupo 250">
              <a:extLst>
                <a:ext uri="{FF2B5EF4-FFF2-40B4-BE49-F238E27FC236}">
                  <a16:creationId xmlns:a16="http://schemas.microsoft.com/office/drawing/2014/main" id="{B02785AE-F4CA-6EA9-7B44-C3E9B9D7C81B}"/>
                </a:ext>
              </a:extLst>
            </p:cNvPr>
            <p:cNvGrpSpPr/>
            <p:nvPr/>
          </p:nvGrpSpPr>
          <p:grpSpPr>
            <a:xfrm>
              <a:off x="7350671" y="2202207"/>
              <a:ext cx="1759783" cy="767589"/>
              <a:chOff x="7485685" y="2202207"/>
              <a:chExt cx="1759783" cy="767589"/>
            </a:xfrm>
          </p:grpSpPr>
          <p:sp>
            <p:nvSpPr>
              <p:cNvPr id="142" name="CuadroTexto 149">
                <a:extLst>
                  <a:ext uri="{FF2B5EF4-FFF2-40B4-BE49-F238E27FC236}">
                    <a16:creationId xmlns:a16="http://schemas.microsoft.com/office/drawing/2014/main" id="{751C743D-1DA2-4731-8DD9-ACE4D89C5DFE}"/>
                  </a:ext>
                </a:extLst>
              </p:cNvPr>
              <p:cNvSpPr txBox="1"/>
              <p:nvPr/>
            </p:nvSpPr>
            <p:spPr>
              <a:xfrm>
                <a:off x="8289120" y="2428732"/>
                <a:ext cx="9563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s-ES" sz="1200" dirty="0">
                    <a:cs typeface="Arial" panose="020B0604020202020204" pitchFamily="34" charset="0"/>
                  </a:rPr>
                  <a:t>Ventanillas UAC</a:t>
                </a:r>
                <a:endParaRPr lang="es-CO" sz="1200" dirty="0">
                  <a:cs typeface="Arial" panose="020B0604020202020204" pitchFamily="34" charset="0"/>
                </a:endParaRPr>
              </a:p>
            </p:txBody>
          </p:sp>
          <p:pic>
            <p:nvPicPr>
              <p:cNvPr id="30" name="Imagen 29" descr="Forma&#10;&#10;Descripción generada automáticamente con confianza baja">
                <a:extLst>
                  <a:ext uri="{FF2B5EF4-FFF2-40B4-BE49-F238E27FC236}">
                    <a16:creationId xmlns:a16="http://schemas.microsoft.com/office/drawing/2014/main" id="{70327C03-0D3B-88D2-E75A-3A0B73D411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485685" y="2202207"/>
                <a:ext cx="855581" cy="767589"/>
              </a:xfrm>
              <a:prstGeom prst="rect">
                <a:avLst/>
              </a:prstGeom>
            </p:spPr>
          </p:pic>
        </p:grpSp>
        <p:grpSp>
          <p:nvGrpSpPr>
            <p:cNvPr id="250" name="Grupo 249">
              <a:extLst>
                <a:ext uri="{FF2B5EF4-FFF2-40B4-BE49-F238E27FC236}">
                  <a16:creationId xmlns:a16="http://schemas.microsoft.com/office/drawing/2014/main" id="{6DE09D60-0B6E-101D-BFC7-ABBE8F08F3B4}"/>
                </a:ext>
              </a:extLst>
            </p:cNvPr>
            <p:cNvGrpSpPr/>
            <p:nvPr/>
          </p:nvGrpSpPr>
          <p:grpSpPr>
            <a:xfrm>
              <a:off x="7333968" y="1407751"/>
              <a:ext cx="1596076" cy="851855"/>
              <a:chOff x="7468982" y="1407751"/>
              <a:chExt cx="1596076" cy="851855"/>
            </a:xfrm>
          </p:grpSpPr>
          <p:sp>
            <p:nvSpPr>
              <p:cNvPr id="141" name="CuadroTexto 147">
                <a:extLst>
                  <a:ext uri="{FF2B5EF4-FFF2-40B4-BE49-F238E27FC236}">
                    <a16:creationId xmlns:a16="http://schemas.microsoft.com/office/drawing/2014/main" id="{9757A0FD-9EEB-435E-BCA2-BCB52634AF64}"/>
                  </a:ext>
                </a:extLst>
              </p:cNvPr>
              <p:cNvSpPr txBox="1"/>
              <p:nvPr/>
            </p:nvSpPr>
            <p:spPr>
              <a:xfrm>
                <a:off x="8301024" y="1661368"/>
                <a:ext cx="7640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s-ES" sz="1200" dirty="0">
                    <a:cs typeface="Arial" panose="020B0604020202020204" pitchFamily="34" charset="0"/>
                  </a:rPr>
                  <a:t>SGDEA</a:t>
                </a:r>
                <a:endParaRPr lang="es-CO" sz="1200" dirty="0">
                  <a:cs typeface="Arial" panose="020B0604020202020204" pitchFamily="34" charset="0"/>
                </a:endParaRPr>
              </a:p>
            </p:txBody>
          </p:sp>
          <p:pic>
            <p:nvPicPr>
              <p:cNvPr id="232" name="Imagen 231" descr="Forma&#10;&#10;Descripción generada automáticamente con confianza baja">
                <a:extLst>
                  <a:ext uri="{FF2B5EF4-FFF2-40B4-BE49-F238E27FC236}">
                    <a16:creationId xmlns:a16="http://schemas.microsoft.com/office/drawing/2014/main" id="{45B6ABBB-6CE7-CAF3-2A56-B9F9ABA8AC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468982" y="1407751"/>
                <a:ext cx="949506" cy="851855"/>
              </a:xfrm>
              <a:prstGeom prst="rect">
                <a:avLst/>
              </a:prstGeom>
            </p:spPr>
          </p:pic>
        </p:grpSp>
        <p:grpSp>
          <p:nvGrpSpPr>
            <p:cNvPr id="252" name="Grupo 251">
              <a:extLst>
                <a:ext uri="{FF2B5EF4-FFF2-40B4-BE49-F238E27FC236}">
                  <a16:creationId xmlns:a16="http://schemas.microsoft.com/office/drawing/2014/main" id="{DCCB31FA-4CC8-383E-7E42-A3DE765AFD83}"/>
                </a:ext>
              </a:extLst>
            </p:cNvPr>
            <p:cNvGrpSpPr/>
            <p:nvPr/>
          </p:nvGrpSpPr>
          <p:grpSpPr>
            <a:xfrm>
              <a:off x="7317333" y="2986282"/>
              <a:ext cx="1798850" cy="837198"/>
              <a:chOff x="7452347" y="2986282"/>
              <a:chExt cx="1798850" cy="837198"/>
            </a:xfrm>
          </p:grpSpPr>
          <p:sp>
            <p:nvSpPr>
              <p:cNvPr id="144" name="CuadroTexto 152">
                <a:extLst>
                  <a:ext uri="{FF2B5EF4-FFF2-40B4-BE49-F238E27FC236}">
                    <a16:creationId xmlns:a16="http://schemas.microsoft.com/office/drawing/2014/main" id="{C080D97A-A16C-4000-A12A-6906C4036B63}"/>
                  </a:ext>
                </a:extLst>
              </p:cNvPr>
              <p:cNvSpPr txBox="1"/>
              <p:nvPr/>
            </p:nvSpPr>
            <p:spPr>
              <a:xfrm>
                <a:off x="8294849" y="3202144"/>
                <a:ext cx="9563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s-ES" sz="1200" dirty="0">
                    <a:cs typeface="Arial" panose="020B0604020202020204" pitchFamily="34" charset="0"/>
                  </a:rPr>
                  <a:t>Atención telefónica</a:t>
                </a:r>
                <a:endParaRPr lang="es-CO" sz="1200" dirty="0">
                  <a:cs typeface="Arial" panose="020B0604020202020204" pitchFamily="34" charset="0"/>
                </a:endParaRPr>
              </a:p>
            </p:txBody>
          </p:sp>
          <p:pic>
            <p:nvPicPr>
              <p:cNvPr id="234" name="Imagen 233" descr="Forma&#10;&#10;Descripción generada automáticamente con confianza baja">
                <a:extLst>
                  <a:ext uri="{FF2B5EF4-FFF2-40B4-BE49-F238E27FC236}">
                    <a16:creationId xmlns:a16="http://schemas.microsoft.com/office/drawing/2014/main" id="{641B2A0F-7176-A230-CB85-0909DB9B75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452347" y="2986282"/>
                <a:ext cx="933169" cy="837198"/>
              </a:xfrm>
              <a:prstGeom prst="rect">
                <a:avLst/>
              </a:prstGeom>
            </p:spPr>
          </p:pic>
        </p:grpSp>
        <p:grpSp>
          <p:nvGrpSpPr>
            <p:cNvPr id="253" name="Grupo 252">
              <a:extLst>
                <a:ext uri="{FF2B5EF4-FFF2-40B4-BE49-F238E27FC236}">
                  <a16:creationId xmlns:a16="http://schemas.microsoft.com/office/drawing/2014/main" id="{4944B88F-E5AE-9E91-2EEF-FECE504EAE14}"/>
                </a:ext>
              </a:extLst>
            </p:cNvPr>
            <p:cNvGrpSpPr/>
            <p:nvPr/>
          </p:nvGrpSpPr>
          <p:grpSpPr>
            <a:xfrm>
              <a:off x="7387483" y="3865903"/>
              <a:ext cx="1635781" cy="728624"/>
              <a:chOff x="7522497" y="3865903"/>
              <a:chExt cx="1635781" cy="728624"/>
            </a:xfrm>
          </p:grpSpPr>
          <p:sp>
            <p:nvSpPr>
              <p:cNvPr id="146" name="CuadroTexto 155">
                <a:extLst>
                  <a:ext uri="{FF2B5EF4-FFF2-40B4-BE49-F238E27FC236}">
                    <a16:creationId xmlns:a16="http://schemas.microsoft.com/office/drawing/2014/main" id="{8CC3064E-490F-4CC5-A222-45742CA8F490}"/>
                  </a:ext>
                </a:extLst>
              </p:cNvPr>
              <p:cNvSpPr txBox="1"/>
              <p:nvPr/>
            </p:nvSpPr>
            <p:spPr>
              <a:xfrm>
                <a:off x="8293852" y="4036288"/>
                <a:ext cx="86442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s-ES" sz="1200" dirty="0">
                    <a:cs typeface="Arial" panose="020B0604020202020204" pitchFamily="34" charset="0"/>
                  </a:rPr>
                  <a:t>Canales virtuales</a:t>
                </a:r>
                <a:endParaRPr lang="es-CO" sz="1200" dirty="0">
                  <a:cs typeface="Arial" panose="020B0604020202020204" pitchFamily="34" charset="0"/>
                </a:endParaRPr>
              </a:p>
            </p:txBody>
          </p:sp>
          <p:pic>
            <p:nvPicPr>
              <p:cNvPr id="242" name="Imagen 241" descr="Forma&#10;&#10;Descripción generada automáticamente con confianza baja">
                <a:extLst>
                  <a:ext uri="{FF2B5EF4-FFF2-40B4-BE49-F238E27FC236}">
                    <a16:creationId xmlns:a16="http://schemas.microsoft.com/office/drawing/2014/main" id="{5296F444-E9DE-E2E6-2A40-23270A8651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522497" y="3865903"/>
                <a:ext cx="812149" cy="728624"/>
              </a:xfrm>
              <a:prstGeom prst="rect">
                <a:avLst/>
              </a:prstGeom>
            </p:spPr>
          </p:pic>
        </p:grpSp>
      </p:grpSp>
      <p:grpSp>
        <p:nvGrpSpPr>
          <p:cNvPr id="5" name="Grupo 4"/>
          <p:cNvGrpSpPr/>
          <p:nvPr/>
        </p:nvGrpSpPr>
        <p:grpSpPr>
          <a:xfrm>
            <a:off x="9942496" y="1046796"/>
            <a:ext cx="1625901" cy="3630562"/>
            <a:chOff x="9942496" y="1046796"/>
            <a:chExt cx="1625901" cy="3630562"/>
          </a:xfrm>
        </p:grpSpPr>
        <p:sp>
          <p:nvSpPr>
            <p:cNvPr id="149" name="Rectángulo: esquinas redondeadas 148">
              <a:extLst>
                <a:ext uri="{FF2B5EF4-FFF2-40B4-BE49-F238E27FC236}">
                  <a16:creationId xmlns:a16="http://schemas.microsoft.com/office/drawing/2014/main" id="{8D8220A0-3AB1-4917-87E0-9206A9303699}"/>
                </a:ext>
              </a:extLst>
            </p:cNvPr>
            <p:cNvSpPr/>
            <p:nvPr/>
          </p:nvSpPr>
          <p:spPr>
            <a:xfrm>
              <a:off x="9942496" y="1225038"/>
              <a:ext cx="1625901" cy="3452320"/>
            </a:xfrm>
            <a:prstGeom prst="roundRect">
              <a:avLst>
                <a:gd name="adj" fmla="val 7608"/>
              </a:avLst>
            </a:prstGeom>
            <a:solidFill>
              <a:srgbClr val="EEB500">
                <a:alpha val="39000"/>
              </a:srgbClr>
            </a:solidFill>
            <a:ln>
              <a:solidFill>
                <a:srgbClr val="D2A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CO">
                <a:solidFill>
                  <a:schemeClr val="tx1"/>
                </a:solidFill>
              </a:endParaRPr>
            </a:p>
          </p:txBody>
        </p:sp>
        <p:sp>
          <p:nvSpPr>
            <p:cNvPr id="153" name="Flecha: hacia abajo 152">
              <a:extLst>
                <a:ext uri="{FF2B5EF4-FFF2-40B4-BE49-F238E27FC236}">
                  <a16:creationId xmlns:a16="http://schemas.microsoft.com/office/drawing/2014/main" id="{E7CECC4C-4385-47C5-9B67-2842CDB922F9}"/>
                </a:ext>
              </a:extLst>
            </p:cNvPr>
            <p:cNvSpPr/>
            <p:nvPr/>
          </p:nvSpPr>
          <p:spPr>
            <a:xfrm>
              <a:off x="10575200" y="2896295"/>
              <a:ext cx="421967" cy="426745"/>
            </a:xfrm>
            <a:prstGeom prst="downArrow">
              <a:avLst/>
            </a:prstGeom>
            <a:solidFill>
              <a:srgbClr val="EEB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CO" sz="795">
                <a:solidFill>
                  <a:schemeClr val="tx1"/>
                </a:solidFill>
              </a:endParaRPr>
            </a:p>
          </p:txBody>
        </p:sp>
        <p:grpSp>
          <p:nvGrpSpPr>
            <p:cNvPr id="254" name="Grupo 253">
              <a:extLst>
                <a:ext uri="{FF2B5EF4-FFF2-40B4-BE49-F238E27FC236}">
                  <a16:creationId xmlns:a16="http://schemas.microsoft.com/office/drawing/2014/main" id="{CF6CD18E-BABF-F913-F8F6-902B087D37E9}"/>
                </a:ext>
              </a:extLst>
            </p:cNvPr>
            <p:cNvGrpSpPr/>
            <p:nvPr/>
          </p:nvGrpSpPr>
          <p:grpSpPr>
            <a:xfrm>
              <a:off x="10016148" y="1437436"/>
              <a:ext cx="1483386" cy="1363858"/>
              <a:chOff x="9792307" y="1271737"/>
              <a:chExt cx="1483386" cy="1363858"/>
            </a:xfrm>
          </p:grpSpPr>
          <p:sp>
            <p:nvSpPr>
              <p:cNvPr id="152" name="CuadroTexto 163">
                <a:extLst>
                  <a:ext uri="{FF2B5EF4-FFF2-40B4-BE49-F238E27FC236}">
                    <a16:creationId xmlns:a16="http://schemas.microsoft.com/office/drawing/2014/main" id="{6480E1C5-C66A-46E9-8D3C-6575BF5A6B96}"/>
                  </a:ext>
                </a:extLst>
              </p:cNvPr>
              <p:cNvSpPr txBox="1"/>
              <p:nvPr/>
            </p:nvSpPr>
            <p:spPr>
              <a:xfrm>
                <a:off x="9792307" y="1989264"/>
                <a:ext cx="148338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s-ES" sz="1200" dirty="0"/>
                  <a:t>Dependencias misionales y de apoyo del MEN</a:t>
                </a:r>
                <a:endParaRPr lang="es-CO" sz="1200" dirty="0"/>
              </a:p>
            </p:txBody>
          </p:sp>
          <p:pic>
            <p:nvPicPr>
              <p:cNvPr id="244" name="Imagen 243" descr="Forma&#10;&#10;Descripción generada automáticamente con confianza baja">
                <a:extLst>
                  <a:ext uri="{FF2B5EF4-FFF2-40B4-BE49-F238E27FC236}">
                    <a16:creationId xmlns:a16="http://schemas.microsoft.com/office/drawing/2014/main" id="{858C46A2-3F87-C275-02A0-6D0B87A36F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103611" y="1271737"/>
                <a:ext cx="844642" cy="757774"/>
              </a:xfrm>
              <a:prstGeom prst="rect">
                <a:avLst/>
              </a:prstGeom>
            </p:spPr>
          </p:pic>
        </p:grpSp>
        <p:sp>
          <p:nvSpPr>
            <p:cNvPr id="245" name="Rectángulo 244">
              <a:extLst>
                <a:ext uri="{FF2B5EF4-FFF2-40B4-BE49-F238E27FC236}">
                  <a16:creationId xmlns:a16="http://schemas.microsoft.com/office/drawing/2014/main" id="{96675C51-D6F0-022F-8495-A66C45485A19}"/>
                </a:ext>
              </a:extLst>
            </p:cNvPr>
            <p:cNvSpPr/>
            <p:nvPr/>
          </p:nvSpPr>
          <p:spPr>
            <a:xfrm>
              <a:off x="10215852" y="1046796"/>
              <a:ext cx="1141659" cy="338554"/>
            </a:xfrm>
            <a:prstGeom prst="rect">
              <a:avLst/>
            </a:prstGeom>
            <a:solidFill>
              <a:srgbClr val="EEB500"/>
            </a:solidFill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CO" sz="1600" b="1" dirty="0">
                  <a:solidFill>
                    <a:schemeClr val="bg1"/>
                  </a:solidFill>
                </a:rPr>
                <a:t>Back Office</a:t>
              </a:r>
              <a:endParaRPr lang="es-CO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255" name="Grupo 254">
              <a:extLst>
                <a:ext uri="{FF2B5EF4-FFF2-40B4-BE49-F238E27FC236}">
                  <a16:creationId xmlns:a16="http://schemas.microsoft.com/office/drawing/2014/main" id="{565975EF-9733-25A3-98E8-4D371DB5BF9F}"/>
                </a:ext>
              </a:extLst>
            </p:cNvPr>
            <p:cNvGrpSpPr/>
            <p:nvPr/>
          </p:nvGrpSpPr>
          <p:grpSpPr>
            <a:xfrm>
              <a:off x="10238159" y="3321239"/>
              <a:ext cx="1083006" cy="1152712"/>
              <a:chOff x="10014318" y="3155540"/>
              <a:chExt cx="1083006" cy="1152712"/>
            </a:xfrm>
          </p:grpSpPr>
          <p:sp>
            <p:nvSpPr>
              <p:cNvPr id="154" name="CuadroTexto 165">
                <a:extLst>
                  <a:ext uri="{FF2B5EF4-FFF2-40B4-BE49-F238E27FC236}">
                    <a16:creationId xmlns:a16="http://schemas.microsoft.com/office/drawing/2014/main" id="{591E00A2-8EDA-48A5-995D-02D217AB9267}"/>
                  </a:ext>
                </a:extLst>
              </p:cNvPr>
              <p:cNvSpPr txBox="1"/>
              <p:nvPr/>
            </p:nvSpPr>
            <p:spPr>
              <a:xfrm>
                <a:off x="10014318" y="4031253"/>
                <a:ext cx="108300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s-ES" sz="1200" dirty="0"/>
                  <a:t>Respuesta</a:t>
                </a:r>
                <a:endParaRPr lang="es-CO" sz="1200" dirty="0"/>
              </a:p>
            </p:txBody>
          </p:sp>
          <p:pic>
            <p:nvPicPr>
              <p:cNvPr id="248" name="Imagen 247" descr="Forma&#10;&#10;Descripción generada automáticamente con confianza baja">
                <a:extLst>
                  <a:ext uri="{FF2B5EF4-FFF2-40B4-BE49-F238E27FC236}">
                    <a16:creationId xmlns:a16="http://schemas.microsoft.com/office/drawing/2014/main" id="{5148F55E-6796-4794-C4F1-59A7ED644A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071133" y="3155540"/>
                <a:ext cx="1010852" cy="906890"/>
              </a:xfrm>
              <a:prstGeom prst="rect">
                <a:avLst/>
              </a:prstGeom>
            </p:spPr>
          </p:pic>
        </p:grpSp>
      </p:grpSp>
      <p:grpSp>
        <p:nvGrpSpPr>
          <p:cNvPr id="2" name="Grupo 1"/>
          <p:cNvGrpSpPr/>
          <p:nvPr/>
        </p:nvGrpSpPr>
        <p:grpSpPr>
          <a:xfrm>
            <a:off x="503678" y="1300412"/>
            <a:ext cx="2988938" cy="2240210"/>
            <a:chOff x="540856" y="1526265"/>
            <a:chExt cx="2988938" cy="2240210"/>
          </a:xfrm>
        </p:grpSpPr>
        <p:sp>
          <p:nvSpPr>
            <p:cNvPr id="128" name="Rectángulo: esquinas redondeadas 127">
              <a:extLst>
                <a:ext uri="{FF2B5EF4-FFF2-40B4-BE49-F238E27FC236}">
                  <a16:creationId xmlns:a16="http://schemas.microsoft.com/office/drawing/2014/main" id="{29C87215-E4C0-470F-869C-30802AA9F902}"/>
                </a:ext>
              </a:extLst>
            </p:cNvPr>
            <p:cNvSpPr/>
            <p:nvPr/>
          </p:nvSpPr>
          <p:spPr>
            <a:xfrm>
              <a:off x="540856" y="1526265"/>
              <a:ext cx="2988938" cy="2240210"/>
            </a:xfrm>
            <a:prstGeom prst="roundRect">
              <a:avLst>
                <a:gd name="adj" fmla="val 12271"/>
              </a:avLst>
            </a:prstGeom>
            <a:solidFill>
              <a:srgbClr val="92D050">
                <a:alpha val="30000"/>
              </a:srgbClr>
            </a:solidFill>
            <a:ln>
              <a:solidFill>
                <a:srgbClr val="79A34B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CO">
                <a:solidFill>
                  <a:schemeClr val="tx1"/>
                </a:solidFill>
              </a:endParaRPr>
            </a:p>
          </p:txBody>
        </p:sp>
        <p:sp>
          <p:nvSpPr>
            <p:cNvPr id="129" name="Rectángulo 128">
              <a:extLst>
                <a:ext uri="{FF2B5EF4-FFF2-40B4-BE49-F238E27FC236}">
                  <a16:creationId xmlns:a16="http://schemas.microsoft.com/office/drawing/2014/main" id="{4EE3D009-A6FB-43E5-9234-F71223F25465}"/>
                </a:ext>
              </a:extLst>
            </p:cNvPr>
            <p:cNvSpPr/>
            <p:nvPr/>
          </p:nvSpPr>
          <p:spPr>
            <a:xfrm>
              <a:off x="1646495" y="1662875"/>
              <a:ext cx="742511" cy="27699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CO" sz="1200" b="1" dirty="0"/>
                <a:t>Usuarios</a:t>
              </a:r>
              <a:endParaRPr lang="es-CO" sz="1200" dirty="0"/>
            </a:p>
          </p:txBody>
        </p:sp>
        <p:sp>
          <p:nvSpPr>
            <p:cNvPr id="130" name="CuadroTexto 130">
              <a:extLst>
                <a:ext uri="{FF2B5EF4-FFF2-40B4-BE49-F238E27FC236}">
                  <a16:creationId xmlns:a16="http://schemas.microsoft.com/office/drawing/2014/main" id="{3E63758F-03A8-4086-86BA-B75A05191753}"/>
                </a:ext>
              </a:extLst>
            </p:cNvPr>
            <p:cNvSpPr txBox="1"/>
            <p:nvPr/>
          </p:nvSpPr>
          <p:spPr>
            <a:xfrm>
              <a:off x="1644977" y="1952347"/>
              <a:ext cx="18624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/>
                <a:t>Usuarios, servidores y ex servidores del MEN</a:t>
              </a:r>
              <a:endParaRPr lang="es-CO" sz="1200" dirty="0"/>
            </a:p>
          </p:txBody>
        </p:sp>
        <p:pic>
          <p:nvPicPr>
            <p:cNvPr id="98" name="Imagen 97" descr="Forma&#10;&#10;Descripción generada automáticamente con confianza baja">
              <a:extLst>
                <a:ext uri="{FF2B5EF4-FFF2-40B4-BE49-F238E27FC236}">
                  <a16:creationId xmlns:a16="http://schemas.microsoft.com/office/drawing/2014/main" id="{D0CAEFB8-0117-D643-67D9-0FF6AB1E402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63292" y="1595404"/>
              <a:ext cx="1038524" cy="931718"/>
            </a:xfrm>
            <a:prstGeom prst="rect">
              <a:avLst/>
            </a:prstGeom>
          </p:spPr>
        </p:pic>
      </p:grpSp>
      <p:sp>
        <p:nvSpPr>
          <p:cNvPr id="99" name="Flecha: hacia abajo 98">
            <a:extLst>
              <a:ext uri="{FF2B5EF4-FFF2-40B4-BE49-F238E27FC236}">
                <a16:creationId xmlns:a16="http://schemas.microsoft.com/office/drawing/2014/main" id="{1D6B4ADD-EDCA-BAD2-4F34-6C058F3BF27C}"/>
              </a:ext>
            </a:extLst>
          </p:cNvPr>
          <p:cNvSpPr/>
          <p:nvPr/>
        </p:nvSpPr>
        <p:spPr>
          <a:xfrm rot="16200000">
            <a:off x="9306334" y="1692511"/>
            <a:ext cx="421967" cy="679640"/>
          </a:xfrm>
          <a:prstGeom prst="downArrow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CO" sz="795">
              <a:solidFill>
                <a:schemeClr val="tx1"/>
              </a:solidFill>
            </a:endParaRPr>
          </a:p>
        </p:txBody>
      </p:sp>
      <p:grpSp>
        <p:nvGrpSpPr>
          <p:cNvPr id="26" name="Grupo 25"/>
          <p:cNvGrpSpPr/>
          <p:nvPr/>
        </p:nvGrpSpPr>
        <p:grpSpPr>
          <a:xfrm>
            <a:off x="356894" y="2398124"/>
            <a:ext cx="3273696" cy="2506279"/>
            <a:chOff x="356894" y="2398124"/>
            <a:chExt cx="3273696" cy="2506279"/>
          </a:xfrm>
        </p:grpSpPr>
        <p:sp>
          <p:nvSpPr>
            <p:cNvPr id="160" name="Rectángulo redondeado 159">
              <a:extLst>
                <a:ext uri="{FF2B5EF4-FFF2-40B4-BE49-F238E27FC236}">
                  <a16:creationId xmlns:a16="http://schemas.microsoft.com/office/drawing/2014/main" id="{96F7F21D-88E9-4D5B-BE4E-63061504520A}"/>
                </a:ext>
              </a:extLst>
            </p:cNvPr>
            <p:cNvSpPr/>
            <p:nvPr/>
          </p:nvSpPr>
          <p:spPr>
            <a:xfrm>
              <a:off x="356894" y="2398124"/>
              <a:ext cx="3273696" cy="2506279"/>
            </a:xfrm>
            <a:prstGeom prst="roundRect">
              <a:avLst>
                <a:gd name="adj" fmla="val 7293"/>
              </a:avLst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s-CO" dirty="0">
                <a:solidFill>
                  <a:schemeClr val="tx1"/>
                </a:solidFill>
              </a:endParaRPr>
            </a:p>
          </p:txBody>
        </p:sp>
        <p:grpSp>
          <p:nvGrpSpPr>
            <p:cNvPr id="17" name="Grupo 16"/>
            <p:cNvGrpSpPr/>
            <p:nvPr/>
          </p:nvGrpSpPr>
          <p:grpSpPr>
            <a:xfrm>
              <a:off x="551987" y="2572663"/>
              <a:ext cx="1119613" cy="400110"/>
              <a:chOff x="551987" y="2572663"/>
              <a:chExt cx="1119613" cy="400110"/>
            </a:xfrm>
          </p:grpSpPr>
          <p:sp>
            <p:nvSpPr>
              <p:cNvPr id="212" name="Rectángulo: esquinas redondeadas 211">
                <a:extLst>
                  <a:ext uri="{FF2B5EF4-FFF2-40B4-BE49-F238E27FC236}">
                    <a16:creationId xmlns:a16="http://schemas.microsoft.com/office/drawing/2014/main" id="{07C54CDA-458E-4896-ADAF-E5EDE134C05F}"/>
                  </a:ext>
                </a:extLst>
              </p:cNvPr>
              <p:cNvSpPr/>
              <p:nvPr/>
            </p:nvSpPr>
            <p:spPr>
              <a:xfrm>
                <a:off x="551987" y="2603707"/>
                <a:ext cx="333270" cy="315166"/>
              </a:xfrm>
              <a:prstGeom prst="round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s-CO" sz="90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Rectángulo 212">
                <a:extLst>
                  <a:ext uri="{FF2B5EF4-FFF2-40B4-BE49-F238E27FC236}">
                    <a16:creationId xmlns:a16="http://schemas.microsoft.com/office/drawing/2014/main" id="{422A1CC5-B8C9-4BFA-8805-4E2C2777CD7C}"/>
                  </a:ext>
                </a:extLst>
              </p:cNvPr>
              <p:cNvSpPr/>
              <p:nvPr/>
            </p:nvSpPr>
            <p:spPr>
              <a:xfrm>
                <a:off x="900450" y="2572663"/>
                <a:ext cx="7711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/>
                <a:r>
                  <a:rPr lang="es-CO" sz="1000" dirty="0">
                    <a:latin typeface="Verdana Pro Light" panose="020B0604020202020204" pitchFamily="34" charset="0"/>
                  </a:rPr>
                  <a:t>Atención telefónica</a:t>
                </a:r>
              </a:p>
            </p:txBody>
          </p:sp>
          <p:sp>
            <p:nvSpPr>
              <p:cNvPr id="214" name="Freeform 180">
                <a:extLst>
                  <a:ext uri="{FF2B5EF4-FFF2-40B4-BE49-F238E27FC236}">
                    <a16:creationId xmlns:a16="http://schemas.microsoft.com/office/drawing/2014/main" id="{8389A48C-25C8-4033-8776-766A57057E5C}"/>
                  </a:ext>
                </a:extLst>
              </p:cNvPr>
              <p:cNvSpPr/>
              <p:nvPr/>
            </p:nvSpPr>
            <p:spPr>
              <a:xfrm>
                <a:off x="610676" y="2640049"/>
                <a:ext cx="228882" cy="228882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338" h="1338">
                    <a:moveTo>
                      <a:pt x="462" y="515"/>
                    </a:moveTo>
                    <a:close/>
                    <a:moveTo>
                      <a:pt x="1020" y="889"/>
                    </a:moveTo>
                    <a:close/>
                    <a:moveTo>
                      <a:pt x="287" y="86"/>
                    </a:moveTo>
                    <a:cubicBezTo>
                      <a:pt x="271" y="86"/>
                      <a:pt x="250" y="88"/>
                      <a:pt x="228" y="94"/>
                    </a:cubicBezTo>
                    <a:cubicBezTo>
                      <a:pt x="178" y="110"/>
                      <a:pt x="137" y="144"/>
                      <a:pt x="107" y="198"/>
                    </a:cubicBezTo>
                    <a:cubicBezTo>
                      <a:pt x="65" y="271"/>
                      <a:pt x="87" y="383"/>
                      <a:pt x="162" y="485"/>
                    </a:cubicBezTo>
                    <a:lnTo>
                      <a:pt x="172" y="499"/>
                    </a:lnTo>
                    <a:cubicBezTo>
                      <a:pt x="195" y="529"/>
                      <a:pt x="218" y="561"/>
                      <a:pt x="240" y="593"/>
                    </a:cubicBezTo>
                    <a:cubicBezTo>
                      <a:pt x="291" y="666"/>
                      <a:pt x="348" y="736"/>
                      <a:pt x="408" y="802"/>
                    </a:cubicBezTo>
                    <a:cubicBezTo>
                      <a:pt x="486" y="888"/>
                      <a:pt x="573" y="969"/>
                      <a:pt x="664" y="1041"/>
                    </a:cubicBezTo>
                    <a:cubicBezTo>
                      <a:pt x="699" y="1069"/>
                      <a:pt x="727" y="1092"/>
                      <a:pt x="752" y="1113"/>
                    </a:cubicBezTo>
                    <a:cubicBezTo>
                      <a:pt x="807" y="1158"/>
                      <a:pt x="947" y="1261"/>
                      <a:pt x="1071" y="1251"/>
                    </a:cubicBezTo>
                    <a:cubicBezTo>
                      <a:pt x="1129" y="1246"/>
                      <a:pt x="1183" y="1219"/>
                      <a:pt x="1215" y="1178"/>
                    </a:cubicBezTo>
                    <a:cubicBezTo>
                      <a:pt x="1244" y="1142"/>
                      <a:pt x="1256" y="1095"/>
                      <a:pt x="1250" y="1040"/>
                    </a:cubicBezTo>
                    <a:cubicBezTo>
                      <a:pt x="1231" y="1024"/>
                      <a:pt x="1190" y="989"/>
                      <a:pt x="1145" y="957"/>
                    </a:cubicBezTo>
                    <a:cubicBezTo>
                      <a:pt x="1061" y="896"/>
                      <a:pt x="1028" y="889"/>
                      <a:pt x="1020" y="889"/>
                    </a:cubicBezTo>
                    <a:cubicBezTo>
                      <a:pt x="1008" y="889"/>
                      <a:pt x="973" y="908"/>
                      <a:pt x="952" y="919"/>
                    </a:cubicBezTo>
                    <a:cubicBezTo>
                      <a:pt x="905" y="944"/>
                      <a:pt x="856" y="970"/>
                      <a:pt x="813" y="966"/>
                    </a:cubicBezTo>
                    <a:cubicBezTo>
                      <a:pt x="800" y="965"/>
                      <a:pt x="763" y="962"/>
                      <a:pt x="642" y="856"/>
                    </a:cubicBezTo>
                    <a:cubicBezTo>
                      <a:pt x="571" y="794"/>
                      <a:pt x="500" y="721"/>
                      <a:pt x="451" y="660"/>
                    </a:cubicBezTo>
                    <a:cubicBezTo>
                      <a:pt x="413" y="612"/>
                      <a:pt x="370" y="551"/>
                      <a:pt x="377" y="503"/>
                    </a:cubicBezTo>
                    <a:cubicBezTo>
                      <a:pt x="381" y="469"/>
                      <a:pt x="401" y="435"/>
                      <a:pt x="421" y="402"/>
                    </a:cubicBezTo>
                    <a:cubicBezTo>
                      <a:pt x="434" y="380"/>
                      <a:pt x="454" y="347"/>
                      <a:pt x="453" y="334"/>
                    </a:cubicBezTo>
                    <a:cubicBezTo>
                      <a:pt x="450" y="297"/>
                      <a:pt x="389" y="194"/>
                      <a:pt x="306" y="87"/>
                    </a:cubicBezTo>
                    <a:cubicBezTo>
                      <a:pt x="301" y="86"/>
                      <a:pt x="294" y="86"/>
                      <a:pt x="287" y="86"/>
                    </a:cubicBezTo>
                    <a:close/>
                    <a:moveTo>
                      <a:pt x="1053" y="1338"/>
                    </a:moveTo>
                    <a:cubicBezTo>
                      <a:pt x="991" y="1338"/>
                      <a:pt x="924" y="1319"/>
                      <a:pt x="852" y="1282"/>
                    </a:cubicBezTo>
                    <a:cubicBezTo>
                      <a:pt x="787" y="1249"/>
                      <a:pt x="732" y="1208"/>
                      <a:pt x="698" y="1179"/>
                    </a:cubicBezTo>
                    <a:cubicBezTo>
                      <a:pt x="672" y="1158"/>
                      <a:pt x="645" y="1136"/>
                      <a:pt x="611" y="1109"/>
                    </a:cubicBezTo>
                    <a:cubicBezTo>
                      <a:pt x="515" y="1034"/>
                      <a:pt x="426" y="950"/>
                      <a:pt x="344" y="860"/>
                    </a:cubicBezTo>
                    <a:cubicBezTo>
                      <a:pt x="282" y="791"/>
                      <a:pt x="223" y="718"/>
                      <a:pt x="170" y="642"/>
                    </a:cubicBezTo>
                    <a:cubicBezTo>
                      <a:pt x="148" y="611"/>
                      <a:pt x="125" y="580"/>
                      <a:pt x="103" y="550"/>
                    </a:cubicBezTo>
                    <a:lnTo>
                      <a:pt x="93" y="536"/>
                    </a:lnTo>
                    <a:cubicBezTo>
                      <a:pt x="47" y="475"/>
                      <a:pt x="17" y="408"/>
                      <a:pt x="5" y="342"/>
                    </a:cubicBezTo>
                    <a:cubicBezTo>
                      <a:pt x="-7" y="272"/>
                      <a:pt x="2" y="208"/>
                      <a:pt x="32" y="155"/>
                    </a:cubicBezTo>
                    <a:cubicBezTo>
                      <a:pt x="73" y="83"/>
                      <a:pt x="132" y="33"/>
                      <a:pt x="203" y="12"/>
                    </a:cubicBezTo>
                    <a:cubicBezTo>
                      <a:pt x="261" y="-5"/>
                      <a:pt x="311" y="0"/>
                      <a:pt x="330" y="3"/>
                    </a:cubicBezTo>
                    <a:cubicBezTo>
                      <a:pt x="345" y="6"/>
                      <a:pt x="358" y="14"/>
                      <a:pt x="367" y="26"/>
                    </a:cubicBezTo>
                    <a:cubicBezTo>
                      <a:pt x="379" y="40"/>
                      <a:pt x="420" y="94"/>
                      <a:pt x="458" y="152"/>
                    </a:cubicBezTo>
                    <a:cubicBezTo>
                      <a:pt x="527" y="257"/>
                      <a:pt x="537" y="303"/>
                      <a:pt x="539" y="328"/>
                    </a:cubicBezTo>
                    <a:cubicBezTo>
                      <a:pt x="541" y="368"/>
                      <a:pt x="518" y="408"/>
                      <a:pt x="495" y="446"/>
                    </a:cubicBezTo>
                    <a:cubicBezTo>
                      <a:pt x="481" y="470"/>
                      <a:pt x="465" y="497"/>
                      <a:pt x="462" y="514"/>
                    </a:cubicBezTo>
                    <a:cubicBezTo>
                      <a:pt x="462" y="517"/>
                      <a:pt x="466" y="537"/>
                      <a:pt x="506" y="589"/>
                    </a:cubicBezTo>
                    <a:cubicBezTo>
                      <a:pt x="534" y="627"/>
                      <a:pt x="573" y="671"/>
                      <a:pt x="619" y="716"/>
                    </a:cubicBezTo>
                    <a:cubicBezTo>
                      <a:pt x="716" y="813"/>
                      <a:pt x="799" y="875"/>
                      <a:pt x="821" y="881"/>
                    </a:cubicBezTo>
                    <a:cubicBezTo>
                      <a:pt x="840" y="882"/>
                      <a:pt x="883" y="859"/>
                      <a:pt x="911" y="843"/>
                    </a:cubicBezTo>
                    <a:cubicBezTo>
                      <a:pt x="954" y="820"/>
                      <a:pt x="991" y="800"/>
                      <a:pt x="1025" y="803"/>
                    </a:cubicBezTo>
                    <a:cubicBezTo>
                      <a:pt x="1077" y="806"/>
                      <a:pt x="1147" y="852"/>
                      <a:pt x="1195" y="887"/>
                    </a:cubicBezTo>
                    <a:cubicBezTo>
                      <a:pt x="1249" y="925"/>
                      <a:pt x="1296" y="966"/>
                      <a:pt x="1314" y="981"/>
                    </a:cubicBezTo>
                    <a:cubicBezTo>
                      <a:pt x="1325" y="991"/>
                      <a:pt x="1332" y="1004"/>
                      <a:pt x="1334" y="1018"/>
                    </a:cubicBezTo>
                    <a:cubicBezTo>
                      <a:pt x="1346" y="1101"/>
                      <a:pt x="1328" y="1175"/>
                      <a:pt x="1283" y="1232"/>
                    </a:cubicBezTo>
                    <a:cubicBezTo>
                      <a:pt x="1235" y="1291"/>
                      <a:pt x="1161" y="1329"/>
                      <a:pt x="1078" y="1336"/>
                    </a:cubicBezTo>
                    <a:cubicBezTo>
                      <a:pt x="1070" y="1337"/>
                      <a:pt x="1061" y="1338"/>
                      <a:pt x="1053" y="1338"/>
                    </a:cubicBezTo>
                    <a:close/>
                  </a:path>
                </a:pathLst>
              </a:custGeom>
              <a:solidFill>
                <a:schemeClr val="bg1"/>
              </a:solidFill>
              <a:ln cap="flat">
                <a:noFill/>
                <a:prstDash val="solid"/>
              </a:ln>
            </p:spPr>
            <p:txBody>
              <a:bodyPr vert="horz" wrap="none" lIns="89999" tIns="44998" rIns="89999" bIns="44998" anchor="ctr" anchorCtr="1" compatLnSpc="0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hangingPunct="0"/>
                <a:endParaRPr lang="en-US" sz="900"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</p:grpSp>
        <p:grpSp>
          <p:nvGrpSpPr>
            <p:cNvPr id="22" name="Grupo 21"/>
            <p:cNvGrpSpPr/>
            <p:nvPr/>
          </p:nvGrpSpPr>
          <p:grpSpPr>
            <a:xfrm>
              <a:off x="565255" y="3002563"/>
              <a:ext cx="1162503" cy="400111"/>
              <a:chOff x="565255" y="3002563"/>
              <a:chExt cx="1162503" cy="400111"/>
            </a:xfrm>
          </p:grpSpPr>
          <p:sp>
            <p:nvSpPr>
              <p:cNvPr id="208" name="Rectángulo: esquinas redondeadas 207">
                <a:extLst>
                  <a:ext uri="{FF2B5EF4-FFF2-40B4-BE49-F238E27FC236}">
                    <a16:creationId xmlns:a16="http://schemas.microsoft.com/office/drawing/2014/main" id="{E0CEC6D9-BDD1-42D1-B886-4D550D3DC78D}"/>
                  </a:ext>
                </a:extLst>
              </p:cNvPr>
              <p:cNvSpPr/>
              <p:nvPr/>
            </p:nvSpPr>
            <p:spPr>
              <a:xfrm>
                <a:off x="565255" y="3039294"/>
                <a:ext cx="333270" cy="315168"/>
              </a:xfrm>
              <a:prstGeom prst="round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s-CO" sz="90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Rectángulo 208">
                <a:extLst>
                  <a:ext uri="{FF2B5EF4-FFF2-40B4-BE49-F238E27FC236}">
                    <a16:creationId xmlns:a16="http://schemas.microsoft.com/office/drawing/2014/main" id="{5A505B97-66D3-40F3-826C-74F7AE540E5D}"/>
                  </a:ext>
                </a:extLst>
              </p:cNvPr>
              <p:cNvSpPr/>
              <p:nvPr/>
            </p:nvSpPr>
            <p:spPr>
              <a:xfrm>
                <a:off x="899814" y="3002563"/>
                <a:ext cx="827944" cy="4001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/>
                <a:r>
                  <a:rPr lang="es-CO" sz="1000" dirty="0">
                    <a:latin typeface="Verdana Pro Light" panose="020B0604020202020204" pitchFamily="34" charset="0"/>
                  </a:rPr>
                  <a:t>Atención presencial</a:t>
                </a:r>
              </a:p>
            </p:txBody>
          </p:sp>
          <p:grpSp>
            <p:nvGrpSpPr>
              <p:cNvPr id="13" name="Grupo 12"/>
              <p:cNvGrpSpPr/>
              <p:nvPr/>
            </p:nvGrpSpPr>
            <p:grpSpPr>
              <a:xfrm>
                <a:off x="651122" y="3100172"/>
                <a:ext cx="147179" cy="178533"/>
                <a:chOff x="633558" y="3104566"/>
                <a:chExt cx="147179" cy="178533"/>
              </a:xfrm>
            </p:grpSpPr>
            <p:sp>
              <p:nvSpPr>
                <p:cNvPr id="210" name="Freeform 1424">
                  <a:extLst>
                    <a:ext uri="{FF2B5EF4-FFF2-40B4-BE49-F238E27FC236}">
                      <a16:creationId xmlns:a16="http://schemas.microsoft.com/office/drawing/2014/main" id="{8CD4C6DA-57DE-47F1-8BF7-4723AFE9BCE8}"/>
                    </a:ext>
                  </a:extLst>
                </p:cNvPr>
                <p:cNvSpPr/>
                <p:nvPr/>
              </p:nvSpPr>
              <p:spPr>
                <a:xfrm>
                  <a:off x="664512" y="3104566"/>
                  <a:ext cx="85072" cy="84873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427" h="426">
                      <a:moveTo>
                        <a:pt x="214" y="55"/>
                      </a:moveTo>
                      <a:cubicBezTo>
                        <a:pt x="126" y="55"/>
                        <a:pt x="56" y="126"/>
                        <a:pt x="56" y="213"/>
                      </a:cubicBezTo>
                      <a:cubicBezTo>
                        <a:pt x="56" y="300"/>
                        <a:pt x="126" y="371"/>
                        <a:pt x="214" y="371"/>
                      </a:cubicBezTo>
                      <a:cubicBezTo>
                        <a:pt x="301" y="371"/>
                        <a:pt x="372" y="300"/>
                        <a:pt x="372" y="213"/>
                      </a:cubicBezTo>
                      <a:cubicBezTo>
                        <a:pt x="372" y="126"/>
                        <a:pt x="301" y="55"/>
                        <a:pt x="214" y="55"/>
                      </a:cubicBezTo>
                      <a:close/>
                      <a:moveTo>
                        <a:pt x="214" y="426"/>
                      </a:moveTo>
                      <a:cubicBezTo>
                        <a:pt x="96" y="426"/>
                        <a:pt x="0" y="331"/>
                        <a:pt x="0" y="213"/>
                      </a:cubicBezTo>
                      <a:cubicBezTo>
                        <a:pt x="0" y="95"/>
                        <a:pt x="96" y="0"/>
                        <a:pt x="214" y="0"/>
                      </a:cubicBezTo>
                      <a:cubicBezTo>
                        <a:pt x="331" y="0"/>
                        <a:pt x="427" y="95"/>
                        <a:pt x="427" y="213"/>
                      </a:cubicBezTo>
                      <a:cubicBezTo>
                        <a:pt x="427" y="331"/>
                        <a:pt x="331" y="426"/>
                        <a:pt x="214" y="42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cap="flat">
                  <a:noFill/>
                  <a:prstDash val="solid"/>
                </a:ln>
              </p:spPr>
              <p:txBody>
                <a:bodyPr vert="horz" wrap="none" lIns="89999" tIns="44998" rIns="89999" bIns="44998" anchor="ctr" anchorCtr="1" compatLnSpc="0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hangingPunct="0"/>
                  <a:endParaRPr lang="en-US" sz="900">
                    <a:latin typeface="Arial" pitchFamily="18"/>
                    <a:ea typeface="Arial Unicode MS" pitchFamily="2"/>
                    <a:cs typeface="Arial Unicode MS" pitchFamily="2"/>
                  </a:endParaRPr>
                </a:p>
              </p:txBody>
            </p:sp>
            <p:sp>
              <p:nvSpPr>
                <p:cNvPr id="211" name="Freeform 1425">
                  <a:extLst>
                    <a:ext uri="{FF2B5EF4-FFF2-40B4-BE49-F238E27FC236}">
                      <a16:creationId xmlns:a16="http://schemas.microsoft.com/office/drawing/2014/main" id="{FC7F7D66-BE5C-40F7-B78D-F597B1DF65AC}"/>
                    </a:ext>
                  </a:extLst>
                </p:cNvPr>
                <p:cNvSpPr/>
                <p:nvPr/>
              </p:nvSpPr>
              <p:spPr>
                <a:xfrm>
                  <a:off x="633558" y="3202619"/>
                  <a:ext cx="147179" cy="804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738" h="404">
                      <a:moveTo>
                        <a:pt x="55" y="348"/>
                      </a:moveTo>
                      <a:lnTo>
                        <a:pt x="683" y="348"/>
                      </a:lnTo>
                      <a:cubicBezTo>
                        <a:pt x="683" y="303"/>
                        <a:pt x="683" y="254"/>
                        <a:pt x="682" y="218"/>
                      </a:cubicBezTo>
                      <a:cubicBezTo>
                        <a:pt x="682" y="186"/>
                        <a:pt x="667" y="156"/>
                        <a:pt x="641" y="138"/>
                      </a:cubicBezTo>
                      <a:cubicBezTo>
                        <a:pt x="566" y="85"/>
                        <a:pt x="469" y="55"/>
                        <a:pt x="369" y="55"/>
                      </a:cubicBezTo>
                      <a:cubicBezTo>
                        <a:pt x="269" y="55"/>
                        <a:pt x="173" y="84"/>
                        <a:pt x="98" y="137"/>
                      </a:cubicBezTo>
                      <a:cubicBezTo>
                        <a:pt x="71" y="156"/>
                        <a:pt x="55" y="186"/>
                        <a:pt x="55" y="218"/>
                      </a:cubicBezTo>
                      <a:close/>
                      <a:moveTo>
                        <a:pt x="711" y="404"/>
                      </a:moveTo>
                      <a:lnTo>
                        <a:pt x="28" y="404"/>
                      </a:lnTo>
                      <a:cubicBezTo>
                        <a:pt x="12" y="404"/>
                        <a:pt x="0" y="391"/>
                        <a:pt x="0" y="376"/>
                      </a:cubicBezTo>
                      <a:lnTo>
                        <a:pt x="0" y="218"/>
                      </a:lnTo>
                      <a:cubicBezTo>
                        <a:pt x="0" y="168"/>
                        <a:pt x="25" y="121"/>
                        <a:pt x="66" y="92"/>
                      </a:cubicBezTo>
                      <a:cubicBezTo>
                        <a:pt x="151" y="33"/>
                        <a:pt x="258" y="0"/>
                        <a:pt x="369" y="0"/>
                      </a:cubicBezTo>
                      <a:cubicBezTo>
                        <a:pt x="480" y="0"/>
                        <a:pt x="588" y="33"/>
                        <a:pt x="673" y="93"/>
                      </a:cubicBezTo>
                      <a:cubicBezTo>
                        <a:pt x="713" y="121"/>
                        <a:pt x="737" y="168"/>
                        <a:pt x="738" y="217"/>
                      </a:cubicBezTo>
                      <a:cubicBezTo>
                        <a:pt x="738" y="261"/>
                        <a:pt x="738" y="325"/>
                        <a:pt x="738" y="376"/>
                      </a:cubicBezTo>
                      <a:cubicBezTo>
                        <a:pt x="738" y="391"/>
                        <a:pt x="726" y="404"/>
                        <a:pt x="711" y="40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cap="flat">
                  <a:noFill/>
                  <a:prstDash val="solid"/>
                </a:ln>
              </p:spPr>
              <p:txBody>
                <a:bodyPr vert="horz" wrap="none" lIns="89999" tIns="44998" rIns="89999" bIns="44998" anchor="ctr" anchorCtr="1" compatLnSpc="0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hangingPunct="0"/>
                  <a:endParaRPr lang="en-US" sz="900">
                    <a:latin typeface="Arial" pitchFamily="18"/>
                    <a:ea typeface="Arial Unicode MS" pitchFamily="2"/>
                    <a:cs typeface="Arial Unicode MS" pitchFamily="2"/>
                  </a:endParaRPr>
                </a:p>
              </p:txBody>
            </p:sp>
          </p:grpSp>
        </p:grpSp>
        <p:grpSp>
          <p:nvGrpSpPr>
            <p:cNvPr id="23" name="Grupo 22"/>
            <p:cNvGrpSpPr/>
            <p:nvPr/>
          </p:nvGrpSpPr>
          <p:grpSpPr>
            <a:xfrm>
              <a:off x="557926" y="3425239"/>
              <a:ext cx="1263787" cy="400110"/>
              <a:chOff x="557926" y="3425239"/>
              <a:chExt cx="1263787" cy="400110"/>
            </a:xfrm>
          </p:grpSpPr>
          <p:sp>
            <p:nvSpPr>
              <p:cNvPr id="203" name="Rectángulo: esquinas redondeadas 202">
                <a:extLst>
                  <a:ext uri="{FF2B5EF4-FFF2-40B4-BE49-F238E27FC236}">
                    <a16:creationId xmlns:a16="http://schemas.microsoft.com/office/drawing/2014/main" id="{BD1BB46B-8B71-4C41-968D-660AD22D6373}"/>
                  </a:ext>
                </a:extLst>
              </p:cNvPr>
              <p:cNvSpPr/>
              <p:nvPr/>
            </p:nvSpPr>
            <p:spPr>
              <a:xfrm>
                <a:off x="557926" y="3477336"/>
                <a:ext cx="333269" cy="315167"/>
              </a:xfrm>
              <a:prstGeom prst="round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s-CO" sz="795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Rectángulo 203">
                <a:extLst>
                  <a:ext uri="{FF2B5EF4-FFF2-40B4-BE49-F238E27FC236}">
                    <a16:creationId xmlns:a16="http://schemas.microsoft.com/office/drawing/2014/main" id="{18AC1E23-9E24-4DC8-99DC-0BD20665881C}"/>
                  </a:ext>
                </a:extLst>
              </p:cNvPr>
              <p:cNvSpPr/>
              <p:nvPr/>
            </p:nvSpPr>
            <p:spPr>
              <a:xfrm>
                <a:off x="892225" y="3425239"/>
                <a:ext cx="92948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s-CO" sz="1000" dirty="0">
                    <a:latin typeface="Verdana Pro Light" panose="020B0604020202020204" pitchFamily="34" charset="0"/>
                  </a:rPr>
                  <a:t>Correo electrónico</a:t>
                </a:r>
              </a:p>
            </p:txBody>
          </p:sp>
          <p:grpSp>
            <p:nvGrpSpPr>
              <p:cNvPr id="205" name="Grupo 204">
                <a:extLst>
                  <a:ext uri="{FF2B5EF4-FFF2-40B4-BE49-F238E27FC236}">
                    <a16:creationId xmlns:a16="http://schemas.microsoft.com/office/drawing/2014/main" id="{FF8CC99B-1CA5-439A-AB47-DF47CE2F8708}"/>
                  </a:ext>
                </a:extLst>
              </p:cNvPr>
              <p:cNvGrpSpPr/>
              <p:nvPr/>
            </p:nvGrpSpPr>
            <p:grpSpPr>
              <a:xfrm>
                <a:off x="614949" y="3551384"/>
                <a:ext cx="216336" cy="161817"/>
                <a:chOff x="6059580" y="1185857"/>
                <a:chExt cx="477000" cy="306001"/>
              </a:xfrm>
            </p:grpSpPr>
            <p:sp>
              <p:nvSpPr>
                <p:cNvPr id="206" name="Freeform 474">
                  <a:extLst>
                    <a:ext uri="{FF2B5EF4-FFF2-40B4-BE49-F238E27FC236}">
                      <a16:creationId xmlns:a16="http://schemas.microsoft.com/office/drawing/2014/main" id="{FC7C76C9-E049-4026-A6F3-DBA089938809}"/>
                    </a:ext>
                  </a:extLst>
                </p:cNvPr>
                <p:cNvSpPr/>
                <p:nvPr/>
              </p:nvSpPr>
              <p:spPr>
                <a:xfrm>
                  <a:off x="6059580" y="1214298"/>
                  <a:ext cx="477000" cy="27756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326" h="772">
                      <a:moveTo>
                        <a:pt x="68" y="772"/>
                      </a:moveTo>
                      <a:lnTo>
                        <a:pt x="1258" y="772"/>
                      </a:lnTo>
                      <a:cubicBezTo>
                        <a:pt x="1296" y="772"/>
                        <a:pt x="1326" y="741"/>
                        <a:pt x="1326" y="704"/>
                      </a:cubicBezTo>
                      <a:lnTo>
                        <a:pt x="1326" y="0"/>
                      </a:lnTo>
                      <a:lnTo>
                        <a:pt x="684" y="327"/>
                      </a:lnTo>
                      <a:cubicBezTo>
                        <a:pt x="683" y="327"/>
                        <a:pt x="682" y="328"/>
                        <a:pt x="681" y="328"/>
                      </a:cubicBezTo>
                      <a:lnTo>
                        <a:pt x="680" y="328"/>
                      </a:lnTo>
                      <a:cubicBezTo>
                        <a:pt x="680" y="329"/>
                        <a:pt x="679" y="329"/>
                        <a:pt x="678" y="329"/>
                      </a:cubicBezTo>
                      <a:lnTo>
                        <a:pt x="677" y="329"/>
                      </a:lnTo>
                      <a:cubicBezTo>
                        <a:pt x="676" y="330"/>
                        <a:pt x="676" y="330"/>
                        <a:pt x="675" y="330"/>
                      </a:cubicBezTo>
                      <a:cubicBezTo>
                        <a:pt x="674" y="330"/>
                        <a:pt x="674" y="330"/>
                        <a:pt x="674" y="330"/>
                      </a:cubicBezTo>
                      <a:cubicBezTo>
                        <a:pt x="673" y="331"/>
                        <a:pt x="672" y="331"/>
                        <a:pt x="672" y="331"/>
                      </a:cubicBezTo>
                      <a:cubicBezTo>
                        <a:pt x="671" y="331"/>
                        <a:pt x="671" y="331"/>
                        <a:pt x="671" y="331"/>
                      </a:cubicBezTo>
                      <a:cubicBezTo>
                        <a:pt x="670" y="331"/>
                        <a:pt x="669" y="331"/>
                        <a:pt x="668" y="332"/>
                      </a:cubicBezTo>
                      <a:cubicBezTo>
                        <a:pt x="667" y="332"/>
                        <a:pt x="666" y="332"/>
                        <a:pt x="665" y="332"/>
                      </a:cubicBezTo>
                      <a:lnTo>
                        <a:pt x="664" y="332"/>
                      </a:lnTo>
                      <a:cubicBezTo>
                        <a:pt x="663" y="332"/>
                        <a:pt x="662" y="332"/>
                        <a:pt x="661" y="332"/>
                      </a:cubicBezTo>
                      <a:cubicBezTo>
                        <a:pt x="660" y="332"/>
                        <a:pt x="659" y="332"/>
                        <a:pt x="658" y="332"/>
                      </a:cubicBezTo>
                      <a:cubicBezTo>
                        <a:pt x="657" y="332"/>
                        <a:pt x="656" y="332"/>
                        <a:pt x="655" y="332"/>
                      </a:cubicBezTo>
                      <a:lnTo>
                        <a:pt x="654" y="332"/>
                      </a:lnTo>
                      <a:cubicBezTo>
                        <a:pt x="653" y="331"/>
                        <a:pt x="652" y="331"/>
                        <a:pt x="652" y="331"/>
                      </a:cubicBezTo>
                      <a:cubicBezTo>
                        <a:pt x="651" y="331"/>
                        <a:pt x="651" y="331"/>
                        <a:pt x="651" y="331"/>
                      </a:cubicBezTo>
                      <a:cubicBezTo>
                        <a:pt x="650" y="331"/>
                        <a:pt x="649" y="331"/>
                        <a:pt x="648" y="330"/>
                      </a:cubicBezTo>
                      <a:cubicBezTo>
                        <a:pt x="647" y="330"/>
                        <a:pt x="646" y="330"/>
                        <a:pt x="645" y="329"/>
                      </a:cubicBezTo>
                      <a:cubicBezTo>
                        <a:pt x="644" y="329"/>
                        <a:pt x="643" y="329"/>
                        <a:pt x="642" y="328"/>
                      </a:cubicBezTo>
                      <a:cubicBezTo>
                        <a:pt x="641" y="328"/>
                        <a:pt x="640" y="327"/>
                        <a:pt x="639" y="327"/>
                      </a:cubicBezTo>
                      <a:lnTo>
                        <a:pt x="196" y="101"/>
                      </a:lnTo>
                      <a:lnTo>
                        <a:pt x="0" y="1"/>
                      </a:lnTo>
                      <a:lnTo>
                        <a:pt x="0" y="704"/>
                      </a:lnTo>
                      <a:cubicBezTo>
                        <a:pt x="0" y="741"/>
                        <a:pt x="30" y="772"/>
                        <a:pt x="68" y="77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cap="flat">
                  <a:noFill/>
                  <a:prstDash val="solid"/>
                </a:ln>
              </p:spPr>
              <p:txBody>
                <a:bodyPr vert="horz" wrap="none" lIns="89999" tIns="44998" rIns="89999" bIns="44998" anchor="ctr" anchorCtr="1" compatLnSpc="0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hangingPunct="0"/>
                  <a:endParaRPr lang="en-US" sz="795">
                    <a:latin typeface="Arial" pitchFamily="18"/>
                    <a:ea typeface="Arial Unicode MS" pitchFamily="2"/>
                    <a:cs typeface="Arial Unicode MS" pitchFamily="2"/>
                  </a:endParaRPr>
                </a:p>
              </p:txBody>
            </p:sp>
            <p:sp>
              <p:nvSpPr>
                <p:cNvPr id="207" name="Freeform 475">
                  <a:extLst>
                    <a:ext uri="{FF2B5EF4-FFF2-40B4-BE49-F238E27FC236}">
                      <a16:creationId xmlns:a16="http://schemas.microsoft.com/office/drawing/2014/main" id="{1C7C4CEF-79B1-437A-B785-38BE80E48036}"/>
                    </a:ext>
                  </a:extLst>
                </p:cNvPr>
                <p:cNvSpPr/>
                <p:nvPr/>
              </p:nvSpPr>
              <p:spPr>
                <a:xfrm>
                  <a:off x="6079021" y="1185857"/>
                  <a:ext cx="438119" cy="1162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218" h="324">
                      <a:moveTo>
                        <a:pt x="1210" y="0"/>
                      </a:moveTo>
                      <a:lnTo>
                        <a:pt x="9" y="0"/>
                      </a:lnTo>
                      <a:cubicBezTo>
                        <a:pt x="0" y="0"/>
                        <a:pt x="-3" y="12"/>
                        <a:pt x="5" y="17"/>
                      </a:cubicBezTo>
                      <a:lnTo>
                        <a:pt x="107" y="69"/>
                      </a:lnTo>
                      <a:lnTo>
                        <a:pt x="209" y="121"/>
                      </a:lnTo>
                      <a:lnTo>
                        <a:pt x="107" y="69"/>
                      </a:lnTo>
                      <a:lnTo>
                        <a:pt x="608" y="324"/>
                      </a:lnTo>
                      <a:lnTo>
                        <a:pt x="1214" y="17"/>
                      </a:lnTo>
                      <a:cubicBezTo>
                        <a:pt x="1222" y="12"/>
                        <a:pt x="1219" y="0"/>
                        <a:pt x="121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cap="flat">
                  <a:noFill/>
                  <a:prstDash val="solid"/>
                </a:ln>
              </p:spPr>
              <p:txBody>
                <a:bodyPr vert="horz" wrap="none" lIns="89999" tIns="44998" rIns="89999" bIns="44998" anchor="ctr" anchorCtr="1" compatLnSpc="0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hangingPunct="0"/>
                  <a:endParaRPr lang="en-US" sz="795">
                    <a:latin typeface="Arial" pitchFamily="18"/>
                    <a:ea typeface="Arial Unicode MS" pitchFamily="2"/>
                    <a:cs typeface="Arial Unicode MS" pitchFamily="2"/>
                  </a:endParaRPr>
                </a:p>
              </p:txBody>
            </p:sp>
          </p:grpSp>
        </p:grpSp>
        <p:grpSp>
          <p:nvGrpSpPr>
            <p:cNvPr id="20" name="Grupo 19"/>
            <p:cNvGrpSpPr/>
            <p:nvPr/>
          </p:nvGrpSpPr>
          <p:grpSpPr>
            <a:xfrm>
              <a:off x="2141989" y="3469351"/>
              <a:ext cx="841158" cy="315167"/>
              <a:chOff x="2141989" y="3469351"/>
              <a:chExt cx="841158" cy="315167"/>
            </a:xfrm>
          </p:grpSpPr>
          <p:sp>
            <p:nvSpPr>
              <p:cNvPr id="200" name="Rectángulo: esquinas redondeadas 199">
                <a:extLst>
                  <a:ext uri="{FF2B5EF4-FFF2-40B4-BE49-F238E27FC236}">
                    <a16:creationId xmlns:a16="http://schemas.microsoft.com/office/drawing/2014/main" id="{ACF357CA-E335-4F9B-B554-D3BD28AB25A7}"/>
                  </a:ext>
                </a:extLst>
              </p:cNvPr>
              <p:cNvSpPr/>
              <p:nvPr/>
            </p:nvSpPr>
            <p:spPr>
              <a:xfrm>
                <a:off x="2141989" y="3469351"/>
                <a:ext cx="333270" cy="315167"/>
              </a:xfrm>
              <a:prstGeom prst="round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s-CO" sz="795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Rectángulo 200">
                <a:extLst>
                  <a:ext uri="{FF2B5EF4-FFF2-40B4-BE49-F238E27FC236}">
                    <a16:creationId xmlns:a16="http://schemas.microsoft.com/office/drawing/2014/main" id="{F486A497-ED81-4682-8833-8AE359FD7D3B}"/>
                  </a:ext>
                </a:extLst>
              </p:cNvPr>
              <p:cNvSpPr/>
              <p:nvPr/>
            </p:nvSpPr>
            <p:spPr>
              <a:xfrm>
                <a:off x="2469155" y="3490662"/>
                <a:ext cx="51399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/>
                <a:r>
                  <a:rPr lang="es-CO" sz="1000" dirty="0">
                    <a:latin typeface="Verdana Pro Light" panose="020B0604020202020204" pitchFamily="34" charset="0"/>
                  </a:rPr>
                  <a:t>Chat</a:t>
                </a:r>
              </a:p>
            </p:txBody>
          </p:sp>
          <p:sp>
            <p:nvSpPr>
              <p:cNvPr id="202" name="Freeform 398">
                <a:extLst>
                  <a:ext uri="{FF2B5EF4-FFF2-40B4-BE49-F238E27FC236}">
                    <a16:creationId xmlns:a16="http://schemas.microsoft.com/office/drawing/2014/main" id="{554E2BB2-2A9B-43ED-9FC4-6D66B97A1189}"/>
                  </a:ext>
                </a:extLst>
              </p:cNvPr>
              <p:cNvSpPr/>
              <p:nvPr/>
            </p:nvSpPr>
            <p:spPr>
              <a:xfrm>
                <a:off x="2196802" y="3540622"/>
                <a:ext cx="220943" cy="18115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328" h="1089">
                    <a:moveTo>
                      <a:pt x="1025" y="498"/>
                    </a:moveTo>
                    <a:cubicBezTo>
                      <a:pt x="977" y="498"/>
                      <a:pt x="938" y="459"/>
                      <a:pt x="938" y="410"/>
                    </a:cubicBezTo>
                    <a:cubicBezTo>
                      <a:pt x="938" y="362"/>
                      <a:pt x="977" y="323"/>
                      <a:pt x="1025" y="323"/>
                    </a:cubicBezTo>
                    <a:cubicBezTo>
                      <a:pt x="1074" y="323"/>
                      <a:pt x="1113" y="362"/>
                      <a:pt x="1113" y="410"/>
                    </a:cubicBezTo>
                    <a:cubicBezTo>
                      <a:pt x="1113" y="459"/>
                      <a:pt x="1074" y="498"/>
                      <a:pt x="1025" y="498"/>
                    </a:cubicBezTo>
                    <a:close/>
                    <a:moveTo>
                      <a:pt x="672" y="501"/>
                    </a:moveTo>
                    <a:cubicBezTo>
                      <a:pt x="623" y="501"/>
                      <a:pt x="584" y="462"/>
                      <a:pt x="584" y="413"/>
                    </a:cubicBezTo>
                    <a:cubicBezTo>
                      <a:pt x="584" y="365"/>
                      <a:pt x="623" y="326"/>
                      <a:pt x="672" y="326"/>
                    </a:cubicBezTo>
                    <a:cubicBezTo>
                      <a:pt x="720" y="326"/>
                      <a:pt x="759" y="365"/>
                      <a:pt x="759" y="413"/>
                    </a:cubicBezTo>
                    <a:cubicBezTo>
                      <a:pt x="759" y="462"/>
                      <a:pt x="720" y="501"/>
                      <a:pt x="672" y="501"/>
                    </a:cubicBezTo>
                    <a:close/>
                    <a:moveTo>
                      <a:pt x="320" y="498"/>
                    </a:moveTo>
                    <a:cubicBezTo>
                      <a:pt x="272" y="498"/>
                      <a:pt x="232" y="459"/>
                      <a:pt x="232" y="410"/>
                    </a:cubicBezTo>
                    <a:cubicBezTo>
                      <a:pt x="232" y="362"/>
                      <a:pt x="272" y="323"/>
                      <a:pt x="320" y="323"/>
                    </a:cubicBezTo>
                    <a:cubicBezTo>
                      <a:pt x="368" y="323"/>
                      <a:pt x="407" y="362"/>
                      <a:pt x="407" y="410"/>
                    </a:cubicBezTo>
                    <a:cubicBezTo>
                      <a:pt x="407" y="459"/>
                      <a:pt x="368" y="498"/>
                      <a:pt x="320" y="498"/>
                    </a:cubicBezTo>
                    <a:close/>
                    <a:moveTo>
                      <a:pt x="1204" y="127"/>
                    </a:moveTo>
                    <a:cubicBezTo>
                      <a:pt x="1123" y="45"/>
                      <a:pt x="1015" y="0"/>
                      <a:pt x="901" y="0"/>
                    </a:cubicBezTo>
                    <a:lnTo>
                      <a:pt x="423" y="0"/>
                    </a:lnTo>
                    <a:cubicBezTo>
                      <a:pt x="311" y="0"/>
                      <a:pt x="204" y="44"/>
                      <a:pt x="124" y="124"/>
                    </a:cubicBezTo>
                    <a:cubicBezTo>
                      <a:pt x="44" y="204"/>
                      <a:pt x="0" y="311"/>
                      <a:pt x="0" y="423"/>
                    </a:cubicBezTo>
                    <a:cubicBezTo>
                      <a:pt x="0" y="498"/>
                      <a:pt x="20" y="571"/>
                      <a:pt x="57" y="635"/>
                    </a:cubicBezTo>
                    <a:cubicBezTo>
                      <a:pt x="88" y="689"/>
                      <a:pt x="131" y="735"/>
                      <a:pt x="181" y="770"/>
                    </a:cubicBezTo>
                    <a:cubicBezTo>
                      <a:pt x="152" y="919"/>
                      <a:pt x="136" y="1035"/>
                      <a:pt x="135" y="1040"/>
                    </a:cubicBezTo>
                    <a:cubicBezTo>
                      <a:pt x="133" y="1055"/>
                      <a:pt x="139" y="1070"/>
                      <a:pt x="151" y="1080"/>
                    </a:cubicBezTo>
                    <a:cubicBezTo>
                      <a:pt x="159" y="1086"/>
                      <a:pt x="168" y="1089"/>
                      <a:pt x="178" y="1089"/>
                    </a:cubicBezTo>
                    <a:cubicBezTo>
                      <a:pt x="183" y="1089"/>
                      <a:pt x="187" y="1088"/>
                      <a:pt x="192" y="1086"/>
                    </a:cubicBezTo>
                    <a:cubicBezTo>
                      <a:pt x="201" y="1083"/>
                      <a:pt x="414" y="1007"/>
                      <a:pt x="624" y="909"/>
                    </a:cubicBezTo>
                    <a:cubicBezTo>
                      <a:pt x="711" y="868"/>
                      <a:pt x="808" y="847"/>
                      <a:pt x="904" y="847"/>
                    </a:cubicBezTo>
                    <a:cubicBezTo>
                      <a:pt x="1017" y="847"/>
                      <a:pt x="1123" y="803"/>
                      <a:pt x="1203" y="722"/>
                    </a:cubicBezTo>
                    <a:cubicBezTo>
                      <a:pt x="1283" y="643"/>
                      <a:pt x="1327" y="537"/>
                      <a:pt x="1328" y="425"/>
                    </a:cubicBezTo>
                    <a:cubicBezTo>
                      <a:pt x="1328" y="313"/>
                      <a:pt x="1284" y="207"/>
                      <a:pt x="1204" y="127"/>
                    </a:cubicBezTo>
                    <a:close/>
                  </a:path>
                </a:pathLst>
              </a:custGeom>
              <a:solidFill>
                <a:schemeClr val="bg1"/>
              </a:solidFill>
              <a:ln cap="flat">
                <a:noFill/>
                <a:prstDash val="solid"/>
              </a:ln>
            </p:spPr>
            <p:txBody>
              <a:bodyPr vert="horz" wrap="none" lIns="89999" tIns="44998" rIns="89999" bIns="44998" anchor="ctr" anchorCtr="1" compatLnSpc="0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hangingPunct="0"/>
                <a:endParaRPr lang="en-US" sz="795"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</p:grpSp>
        <p:grpSp>
          <p:nvGrpSpPr>
            <p:cNvPr id="24" name="Grupo 23"/>
            <p:cNvGrpSpPr/>
            <p:nvPr/>
          </p:nvGrpSpPr>
          <p:grpSpPr>
            <a:xfrm>
              <a:off x="551985" y="3885399"/>
              <a:ext cx="1403045" cy="315168"/>
              <a:chOff x="551985" y="3885399"/>
              <a:chExt cx="1403045" cy="315168"/>
            </a:xfrm>
          </p:grpSpPr>
          <p:sp>
            <p:nvSpPr>
              <p:cNvPr id="195" name="Rectángulo: esquinas redondeadas 194">
                <a:extLst>
                  <a:ext uri="{FF2B5EF4-FFF2-40B4-BE49-F238E27FC236}">
                    <a16:creationId xmlns:a16="http://schemas.microsoft.com/office/drawing/2014/main" id="{FF4F4B24-BF70-40BB-A6B9-19F0C7A05204}"/>
                  </a:ext>
                </a:extLst>
              </p:cNvPr>
              <p:cNvSpPr/>
              <p:nvPr/>
            </p:nvSpPr>
            <p:spPr>
              <a:xfrm>
                <a:off x="551985" y="3885399"/>
                <a:ext cx="333270" cy="315168"/>
              </a:xfrm>
              <a:prstGeom prst="round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s-CO" sz="1000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Rectángulo 195">
                <a:extLst>
                  <a:ext uri="{FF2B5EF4-FFF2-40B4-BE49-F238E27FC236}">
                    <a16:creationId xmlns:a16="http://schemas.microsoft.com/office/drawing/2014/main" id="{BAD4772D-079A-4720-A9FC-7D41811E0300}"/>
                  </a:ext>
                </a:extLst>
              </p:cNvPr>
              <p:cNvSpPr/>
              <p:nvPr/>
            </p:nvSpPr>
            <p:spPr>
              <a:xfrm>
                <a:off x="898525" y="3944907"/>
                <a:ext cx="105650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s-CO" sz="1000" dirty="0">
                    <a:latin typeface="Verdana Pro Light" panose="020B0604020202020204" pitchFamily="34" charset="0"/>
                  </a:rPr>
                  <a:t>Llamada virtual</a:t>
                </a:r>
              </a:p>
            </p:txBody>
          </p:sp>
          <p:grpSp>
            <p:nvGrpSpPr>
              <p:cNvPr id="197" name="Grupo 196">
                <a:extLst>
                  <a:ext uri="{FF2B5EF4-FFF2-40B4-BE49-F238E27FC236}">
                    <a16:creationId xmlns:a16="http://schemas.microsoft.com/office/drawing/2014/main" id="{74554496-6365-4C21-9CD4-7EC23D72C4EB}"/>
                  </a:ext>
                </a:extLst>
              </p:cNvPr>
              <p:cNvGrpSpPr/>
              <p:nvPr/>
            </p:nvGrpSpPr>
            <p:grpSpPr>
              <a:xfrm>
                <a:off x="576399" y="3944907"/>
                <a:ext cx="301058" cy="186686"/>
                <a:chOff x="3240672" y="6041538"/>
                <a:chExt cx="587520" cy="364320"/>
              </a:xfrm>
            </p:grpSpPr>
            <p:sp>
              <p:nvSpPr>
                <p:cNvPr id="198" name="Freeform 433">
                  <a:extLst>
                    <a:ext uri="{FF2B5EF4-FFF2-40B4-BE49-F238E27FC236}">
                      <a16:creationId xmlns:a16="http://schemas.microsoft.com/office/drawing/2014/main" id="{7B5AACDE-00BB-4066-818F-44A8E47B40B5}"/>
                    </a:ext>
                  </a:extLst>
                </p:cNvPr>
                <p:cNvSpPr/>
                <p:nvPr/>
              </p:nvSpPr>
              <p:spPr>
                <a:xfrm>
                  <a:off x="3295753" y="6041538"/>
                  <a:ext cx="477360" cy="30600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327" h="851">
                      <a:moveTo>
                        <a:pt x="86" y="765"/>
                      </a:moveTo>
                      <a:lnTo>
                        <a:pt x="1241" y="765"/>
                      </a:lnTo>
                      <a:lnTo>
                        <a:pt x="1241" y="86"/>
                      </a:lnTo>
                      <a:lnTo>
                        <a:pt x="86" y="86"/>
                      </a:lnTo>
                      <a:close/>
                      <a:moveTo>
                        <a:pt x="1261" y="851"/>
                      </a:moveTo>
                      <a:lnTo>
                        <a:pt x="66" y="851"/>
                      </a:lnTo>
                      <a:cubicBezTo>
                        <a:pt x="30" y="851"/>
                        <a:pt x="0" y="822"/>
                        <a:pt x="0" y="787"/>
                      </a:cubicBezTo>
                      <a:lnTo>
                        <a:pt x="0" y="64"/>
                      </a:lnTo>
                      <a:cubicBezTo>
                        <a:pt x="0" y="29"/>
                        <a:pt x="30" y="0"/>
                        <a:pt x="66" y="0"/>
                      </a:cubicBezTo>
                      <a:lnTo>
                        <a:pt x="1261" y="0"/>
                      </a:lnTo>
                      <a:cubicBezTo>
                        <a:pt x="1297" y="0"/>
                        <a:pt x="1327" y="29"/>
                        <a:pt x="1327" y="64"/>
                      </a:cubicBezTo>
                      <a:lnTo>
                        <a:pt x="1327" y="787"/>
                      </a:lnTo>
                      <a:cubicBezTo>
                        <a:pt x="1327" y="822"/>
                        <a:pt x="1297" y="851"/>
                        <a:pt x="1261" y="85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cap="flat">
                  <a:noFill/>
                  <a:prstDash val="solid"/>
                </a:ln>
              </p:spPr>
              <p:txBody>
                <a:bodyPr vert="horz" wrap="none" lIns="89999" tIns="44998" rIns="89999" bIns="44998" anchor="ctr" anchorCtr="1" compatLnSpc="0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hangingPunct="0"/>
                  <a:endParaRPr lang="en-US" sz="1000">
                    <a:latin typeface="Arial" pitchFamily="18"/>
                    <a:ea typeface="Arial Unicode MS" pitchFamily="2"/>
                    <a:cs typeface="Arial Unicode MS" pitchFamily="2"/>
                  </a:endParaRPr>
                </a:p>
              </p:txBody>
            </p:sp>
            <p:sp>
              <p:nvSpPr>
                <p:cNvPr id="199" name="Freeform 434">
                  <a:extLst>
                    <a:ext uri="{FF2B5EF4-FFF2-40B4-BE49-F238E27FC236}">
                      <a16:creationId xmlns:a16="http://schemas.microsoft.com/office/drawing/2014/main" id="{1D6811AA-47BC-489B-AF42-2F71E738A90F}"/>
                    </a:ext>
                  </a:extLst>
                </p:cNvPr>
                <p:cNvSpPr/>
                <p:nvPr/>
              </p:nvSpPr>
              <p:spPr>
                <a:xfrm>
                  <a:off x="3240672" y="6374898"/>
                  <a:ext cx="587520" cy="3096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633" h="87">
                      <a:moveTo>
                        <a:pt x="1589" y="87"/>
                      </a:moveTo>
                      <a:lnTo>
                        <a:pt x="43" y="87"/>
                      </a:lnTo>
                      <a:cubicBezTo>
                        <a:pt x="20" y="87"/>
                        <a:pt x="0" y="67"/>
                        <a:pt x="0" y="43"/>
                      </a:cubicBezTo>
                      <a:cubicBezTo>
                        <a:pt x="0" y="20"/>
                        <a:pt x="20" y="0"/>
                        <a:pt x="43" y="0"/>
                      </a:cubicBezTo>
                      <a:lnTo>
                        <a:pt x="1589" y="0"/>
                      </a:lnTo>
                      <a:cubicBezTo>
                        <a:pt x="1613" y="0"/>
                        <a:pt x="1633" y="20"/>
                        <a:pt x="1633" y="43"/>
                      </a:cubicBezTo>
                      <a:cubicBezTo>
                        <a:pt x="1633" y="67"/>
                        <a:pt x="1613" y="87"/>
                        <a:pt x="1589" y="8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cap="flat">
                  <a:noFill/>
                  <a:prstDash val="solid"/>
                </a:ln>
              </p:spPr>
              <p:txBody>
                <a:bodyPr vert="horz" wrap="none" lIns="89999" tIns="44998" rIns="89999" bIns="44998" anchor="ctr" anchorCtr="1" compatLnSpc="0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hangingPunct="0"/>
                  <a:endParaRPr lang="en-US" sz="1000">
                    <a:latin typeface="Arial" pitchFamily="18"/>
                    <a:ea typeface="Arial Unicode MS" pitchFamily="2"/>
                    <a:cs typeface="Arial Unicode MS" pitchFamily="2"/>
                  </a:endParaRPr>
                </a:p>
              </p:txBody>
            </p:sp>
          </p:grpSp>
        </p:grpSp>
        <p:grpSp>
          <p:nvGrpSpPr>
            <p:cNvPr id="18" name="Grupo 17"/>
            <p:cNvGrpSpPr/>
            <p:nvPr/>
          </p:nvGrpSpPr>
          <p:grpSpPr>
            <a:xfrm>
              <a:off x="2138117" y="2594625"/>
              <a:ext cx="1420638" cy="315168"/>
              <a:chOff x="2138117" y="2594625"/>
              <a:chExt cx="1420638" cy="315168"/>
            </a:xfrm>
          </p:grpSpPr>
          <p:sp>
            <p:nvSpPr>
              <p:cNvPr id="192" name="Rectángulo: esquinas redondeadas 191">
                <a:extLst>
                  <a:ext uri="{FF2B5EF4-FFF2-40B4-BE49-F238E27FC236}">
                    <a16:creationId xmlns:a16="http://schemas.microsoft.com/office/drawing/2014/main" id="{504D7AA0-58D3-452D-B5AA-FC46ECCB7605}"/>
                  </a:ext>
                </a:extLst>
              </p:cNvPr>
              <p:cNvSpPr/>
              <p:nvPr/>
            </p:nvSpPr>
            <p:spPr>
              <a:xfrm>
                <a:off x="2138117" y="2594625"/>
                <a:ext cx="333270" cy="315168"/>
              </a:xfrm>
              <a:prstGeom prst="round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s-CO" sz="795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Rectángulo 192">
                <a:extLst>
                  <a:ext uri="{FF2B5EF4-FFF2-40B4-BE49-F238E27FC236}">
                    <a16:creationId xmlns:a16="http://schemas.microsoft.com/office/drawing/2014/main" id="{84A7891B-2B78-4635-A14C-238710519F0C}"/>
                  </a:ext>
                </a:extLst>
              </p:cNvPr>
              <p:cNvSpPr/>
              <p:nvPr/>
            </p:nvSpPr>
            <p:spPr>
              <a:xfrm>
                <a:off x="2469153" y="2620551"/>
                <a:ext cx="108960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s-CO" sz="1000" dirty="0">
                    <a:latin typeface="Verdana Pro Light" panose="020B0604020202020204" pitchFamily="34" charset="0"/>
                  </a:rPr>
                  <a:t>Redes sociales</a:t>
                </a:r>
              </a:p>
            </p:txBody>
          </p:sp>
          <p:pic>
            <p:nvPicPr>
              <p:cNvPr id="194" name="Imagen 193">
                <a:extLst>
                  <a:ext uri="{FF2B5EF4-FFF2-40B4-BE49-F238E27FC236}">
                    <a16:creationId xmlns:a16="http://schemas.microsoft.com/office/drawing/2014/main" id="{330BDDF2-8FBA-4A9C-9DCF-E6C351FB37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199936" y="2656534"/>
                <a:ext cx="192166" cy="202844"/>
              </a:xfrm>
              <a:prstGeom prst="rect">
                <a:avLst/>
              </a:prstGeom>
            </p:spPr>
          </p:pic>
        </p:grpSp>
        <p:grpSp>
          <p:nvGrpSpPr>
            <p:cNvPr id="25" name="Grupo 24"/>
            <p:cNvGrpSpPr/>
            <p:nvPr/>
          </p:nvGrpSpPr>
          <p:grpSpPr>
            <a:xfrm>
              <a:off x="551987" y="4250372"/>
              <a:ext cx="1622362" cy="553998"/>
              <a:chOff x="551987" y="4250372"/>
              <a:chExt cx="1622362" cy="553998"/>
            </a:xfrm>
          </p:grpSpPr>
          <p:sp>
            <p:nvSpPr>
              <p:cNvPr id="167" name="Rectángulo: esquinas redondeadas 166">
                <a:extLst>
                  <a:ext uri="{FF2B5EF4-FFF2-40B4-BE49-F238E27FC236}">
                    <a16:creationId xmlns:a16="http://schemas.microsoft.com/office/drawing/2014/main" id="{FF787D1F-3481-4F95-A056-FB863CD8BAE7}"/>
                  </a:ext>
                </a:extLst>
              </p:cNvPr>
              <p:cNvSpPr/>
              <p:nvPr/>
            </p:nvSpPr>
            <p:spPr>
              <a:xfrm>
                <a:off x="551987" y="4296658"/>
                <a:ext cx="337143" cy="310014"/>
              </a:xfrm>
              <a:prstGeom prst="round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s-CO" sz="795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Rectángulo 167">
                <a:extLst>
                  <a:ext uri="{FF2B5EF4-FFF2-40B4-BE49-F238E27FC236}">
                    <a16:creationId xmlns:a16="http://schemas.microsoft.com/office/drawing/2014/main" id="{2286D272-E153-4C14-B9CD-81AC9C46E531}"/>
                  </a:ext>
                </a:extLst>
              </p:cNvPr>
              <p:cNvSpPr/>
              <p:nvPr/>
            </p:nvSpPr>
            <p:spPr>
              <a:xfrm>
                <a:off x="880011" y="4250372"/>
                <a:ext cx="129433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s-CO" sz="1000" dirty="0">
                    <a:latin typeface="Verdana Pro Light" panose="020B0604020202020204" pitchFamily="34" charset="0"/>
                  </a:rPr>
                  <a:t>Radicación solicitud consulta y reclamos en línea</a:t>
                </a:r>
              </a:p>
            </p:txBody>
          </p:sp>
          <p:grpSp>
            <p:nvGrpSpPr>
              <p:cNvPr id="169" name="Grupo 168">
                <a:extLst>
                  <a:ext uri="{FF2B5EF4-FFF2-40B4-BE49-F238E27FC236}">
                    <a16:creationId xmlns:a16="http://schemas.microsoft.com/office/drawing/2014/main" id="{8F2A2AE2-FA68-4F60-ADBC-752DEE67772B}"/>
                  </a:ext>
                </a:extLst>
              </p:cNvPr>
              <p:cNvGrpSpPr/>
              <p:nvPr/>
            </p:nvGrpSpPr>
            <p:grpSpPr>
              <a:xfrm>
                <a:off x="664512" y="4321512"/>
                <a:ext cx="132369" cy="233537"/>
                <a:chOff x="4831153" y="6013098"/>
                <a:chExt cx="199440" cy="419459"/>
              </a:xfrm>
            </p:grpSpPr>
            <p:sp>
              <p:nvSpPr>
                <p:cNvPr id="190" name="Freeform 436">
                  <a:extLst>
                    <a:ext uri="{FF2B5EF4-FFF2-40B4-BE49-F238E27FC236}">
                      <a16:creationId xmlns:a16="http://schemas.microsoft.com/office/drawing/2014/main" id="{FD27F36E-67AB-4115-94C0-04D058B2D88A}"/>
                    </a:ext>
                  </a:extLst>
                </p:cNvPr>
                <p:cNvSpPr/>
                <p:nvPr/>
              </p:nvSpPr>
              <p:spPr>
                <a:xfrm>
                  <a:off x="4831153" y="6123677"/>
                  <a:ext cx="199440" cy="3088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555" h="859">
                      <a:moveTo>
                        <a:pt x="512" y="772"/>
                      </a:moveTo>
                      <a:lnTo>
                        <a:pt x="394" y="772"/>
                      </a:lnTo>
                      <a:lnTo>
                        <a:pt x="397" y="44"/>
                      </a:lnTo>
                      <a:cubicBezTo>
                        <a:pt x="397" y="21"/>
                        <a:pt x="379" y="2"/>
                        <a:pt x="355" y="1"/>
                      </a:cubicBezTo>
                      <a:lnTo>
                        <a:pt x="354" y="1"/>
                      </a:lnTo>
                      <a:lnTo>
                        <a:pt x="201" y="0"/>
                      </a:lnTo>
                      <a:lnTo>
                        <a:pt x="200" y="0"/>
                      </a:lnTo>
                      <a:cubicBezTo>
                        <a:pt x="185" y="0"/>
                        <a:pt x="173" y="7"/>
                        <a:pt x="165" y="18"/>
                      </a:cubicBezTo>
                      <a:lnTo>
                        <a:pt x="17" y="167"/>
                      </a:lnTo>
                      <a:cubicBezTo>
                        <a:pt x="0" y="183"/>
                        <a:pt x="0" y="211"/>
                        <a:pt x="17" y="227"/>
                      </a:cubicBezTo>
                      <a:cubicBezTo>
                        <a:pt x="25" y="236"/>
                        <a:pt x="36" y="240"/>
                        <a:pt x="47" y="240"/>
                      </a:cubicBezTo>
                      <a:cubicBezTo>
                        <a:pt x="58" y="240"/>
                        <a:pt x="69" y="236"/>
                        <a:pt x="78" y="227"/>
                      </a:cubicBezTo>
                      <a:lnTo>
                        <a:pt x="156" y="149"/>
                      </a:lnTo>
                      <a:lnTo>
                        <a:pt x="154" y="772"/>
                      </a:lnTo>
                      <a:lnTo>
                        <a:pt x="43" y="772"/>
                      </a:lnTo>
                      <a:cubicBezTo>
                        <a:pt x="20" y="772"/>
                        <a:pt x="0" y="792"/>
                        <a:pt x="0" y="815"/>
                      </a:cubicBezTo>
                      <a:cubicBezTo>
                        <a:pt x="0" y="839"/>
                        <a:pt x="20" y="858"/>
                        <a:pt x="43" y="858"/>
                      </a:cubicBezTo>
                      <a:lnTo>
                        <a:pt x="196" y="858"/>
                      </a:lnTo>
                      <a:lnTo>
                        <a:pt x="343" y="858"/>
                      </a:lnTo>
                      <a:cubicBezTo>
                        <a:pt x="346" y="859"/>
                        <a:pt x="348" y="859"/>
                        <a:pt x="350" y="859"/>
                      </a:cubicBezTo>
                      <a:lnTo>
                        <a:pt x="351" y="859"/>
                      </a:lnTo>
                      <a:cubicBezTo>
                        <a:pt x="353" y="859"/>
                        <a:pt x="356" y="859"/>
                        <a:pt x="358" y="858"/>
                      </a:cubicBezTo>
                      <a:lnTo>
                        <a:pt x="512" y="858"/>
                      </a:lnTo>
                      <a:cubicBezTo>
                        <a:pt x="536" y="858"/>
                        <a:pt x="555" y="839"/>
                        <a:pt x="555" y="815"/>
                      </a:cubicBezTo>
                      <a:cubicBezTo>
                        <a:pt x="555" y="792"/>
                        <a:pt x="536" y="772"/>
                        <a:pt x="512" y="77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cap="flat">
                  <a:noFill/>
                  <a:prstDash val="solid"/>
                </a:ln>
              </p:spPr>
              <p:txBody>
                <a:bodyPr vert="horz" wrap="none" lIns="89999" tIns="44998" rIns="89999" bIns="44998" anchor="ctr" anchorCtr="1" compatLnSpc="0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hangingPunct="0"/>
                  <a:endParaRPr lang="en-US" sz="795" dirty="0">
                    <a:latin typeface="Arial" pitchFamily="18"/>
                    <a:ea typeface="Arial Unicode MS" pitchFamily="2"/>
                    <a:cs typeface="Arial Unicode MS" pitchFamily="2"/>
                  </a:endParaRPr>
                </a:p>
              </p:txBody>
            </p:sp>
            <p:sp>
              <p:nvSpPr>
                <p:cNvPr id="191" name="Freeform 437">
                  <a:extLst>
                    <a:ext uri="{FF2B5EF4-FFF2-40B4-BE49-F238E27FC236}">
                      <a16:creationId xmlns:a16="http://schemas.microsoft.com/office/drawing/2014/main" id="{29087959-7586-446A-8874-A5DBDF3F0882}"/>
                    </a:ext>
                  </a:extLst>
                </p:cNvPr>
                <p:cNvSpPr/>
                <p:nvPr/>
              </p:nvSpPr>
              <p:spPr>
                <a:xfrm>
                  <a:off x="4887673" y="6013098"/>
                  <a:ext cx="86400" cy="8604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41" h="240">
                      <a:moveTo>
                        <a:pt x="121" y="240"/>
                      </a:moveTo>
                      <a:cubicBezTo>
                        <a:pt x="187" y="240"/>
                        <a:pt x="241" y="186"/>
                        <a:pt x="241" y="120"/>
                      </a:cubicBezTo>
                      <a:cubicBezTo>
                        <a:pt x="241" y="54"/>
                        <a:pt x="187" y="0"/>
                        <a:pt x="121" y="0"/>
                      </a:cubicBezTo>
                      <a:cubicBezTo>
                        <a:pt x="54" y="0"/>
                        <a:pt x="0" y="54"/>
                        <a:pt x="0" y="120"/>
                      </a:cubicBezTo>
                      <a:cubicBezTo>
                        <a:pt x="0" y="186"/>
                        <a:pt x="54" y="240"/>
                        <a:pt x="121" y="24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cap="flat">
                  <a:noFill/>
                  <a:prstDash val="solid"/>
                </a:ln>
              </p:spPr>
              <p:txBody>
                <a:bodyPr vert="horz" wrap="none" lIns="89999" tIns="44998" rIns="89999" bIns="44998" anchor="ctr" anchorCtr="1" compatLnSpc="0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hangingPunct="0"/>
                  <a:endParaRPr lang="en-US" sz="795">
                    <a:latin typeface="Arial" pitchFamily="18"/>
                    <a:ea typeface="Arial Unicode MS" pitchFamily="2"/>
                    <a:cs typeface="Arial Unicode MS" pitchFamily="2"/>
                  </a:endParaRPr>
                </a:p>
              </p:txBody>
            </p:sp>
          </p:grpSp>
        </p:grpSp>
        <p:grpSp>
          <p:nvGrpSpPr>
            <p:cNvPr id="19" name="Grupo 18"/>
            <p:cNvGrpSpPr/>
            <p:nvPr/>
          </p:nvGrpSpPr>
          <p:grpSpPr>
            <a:xfrm>
              <a:off x="2140443" y="3052965"/>
              <a:ext cx="933977" cy="315167"/>
              <a:chOff x="2140443" y="3052965"/>
              <a:chExt cx="933977" cy="315167"/>
            </a:xfrm>
          </p:grpSpPr>
          <p:sp>
            <p:nvSpPr>
              <p:cNvPr id="182" name="Rectángulo: esquinas redondeadas 181">
                <a:extLst>
                  <a:ext uri="{FF2B5EF4-FFF2-40B4-BE49-F238E27FC236}">
                    <a16:creationId xmlns:a16="http://schemas.microsoft.com/office/drawing/2014/main" id="{D74027AA-657F-4D59-9EEE-A4B42BD5B425}"/>
                  </a:ext>
                </a:extLst>
              </p:cNvPr>
              <p:cNvSpPr/>
              <p:nvPr/>
            </p:nvSpPr>
            <p:spPr>
              <a:xfrm>
                <a:off x="2140443" y="3052965"/>
                <a:ext cx="333270" cy="315167"/>
              </a:xfrm>
              <a:prstGeom prst="round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s-CO" sz="795">
                  <a:solidFill>
                    <a:schemeClr val="tx1"/>
                  </a:solidFill>
                </a:endParaRPr>
              </a:p>
            </p:txBody>
          </p:sp>
          <p:sp>
            <p:nvSpPr>
              <p:cNvPr id="183" name="Rectángulo 182">
                <a:extLst>
                  <a:ext uri="{FF2B5EF4-FFF2-40B4-BE49-F238E27FC236}">
                    <a16:creationId xmlns:a16="http://schemas.microsoft.com/office/drawing/2014/main" id="{8EC79971-96C1-4DD4-B8A5-8BD20C8B51C4}"/>
                  </a:ext>
                </a:extLst>
              </p:cNvPr>
              <p:cNvSpPr/>
              <p:nvPr/>
            </p:nvSpPr>
            <p:spPr>
              <a:xfrm>
                <a:off x="2473713" y="3100835"/>
                <a:ext cx="60070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s-CO" sz="1000" dirty="0">
                    <a:latin typeface="Verdana Pro Light" panose="020B0604020202020204" pitchFamily="34" charset="0"/>
                  </a:rPr>
                  <a:t>Gov.co</a:t>
                </a:r>
              </a:p>
            </p:txBody>
          </p:sp>
          <p:grpSp>
            <p:nvGrpSpPr>
              <p:cNvPr id="184" name="Grupo 183">
                <a:extLst>
                  <a:ext uri="{FF2B5EF4-FFF2-40B4-BE49-F238E27FC236}">
                    <a16:creationId xmlns:a16="http://schemas.microsoft.com/office/drawing/2014/main" id="{B968DA33-D1BF-4C05-8F60-AAD87012912B}"/>
                  </a:ext>
                </a:extLst>
              </p:cNvPr>
              <p:cNvGrpSpPr/>
              <p:nvPr/>
            </p:nvGrpSpPr>
            <p:grpSpPr>
              <a:xfrm>
                <a:off x="2183621" y="3121869"/>
                <a:ext cx="248027" cy="165752"/>
                <a:chOff x="1158120" y="4066088"/>
                <a:chExt cx="447120" cy="298800"/>
              </a:xfrm>
            </p:grpSpPr>
            <p:sp>
              <p:nvSpPr>
                <p:cNvPr id="185" name="Freeform 1079">
                  <a:extLst>
                    <a:ext uri="{FF2B5EF4-FFF2-40B4-BE49-F238E27FC236}">
                      <a16:creationId xmlns:a16="http://schemas.microsoft.com/office/drawing/2014/main" id="{7BBE349F-AAAE-4B08-BA83-4EDE10CC0101}"/>
                    </a:ext>
                  </a:extLst>
                </p:cNvPr>
                <p:cNvSpPr/>
                <p:nvPr/>
              </p:nvSpPr>
              <p:spPr>
                <a:xfrm>
                  <a:off x="1158120" y="4066088"/>
                  <a:ext cx="447120" cy="29880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243" h="831">
                      <a:moveTo>
                        <a:pt x="1180" y="776"/>
                      </a:moveTo>
                      <a:lnTo>
                        <a:pt x="63" y="776"/>
                      </a:lnTo>
                      <a:cubicBezTo>
                        <a:pt x="59" y="776"/>
                        <a:pt x="55" y="773"/>
                        <a:pt x="55" y="768"/>
                      </a:cubicBezTo>
                      <a:lnTo>
                        <a:pt x="55" y="164"/>
                      </a:lnTo>
                      <a:lnTo>
                        <a:pt x="1188" y="164"/>
                      </a:lnTo>
                      <a:lnTo>
                        <a:pt x="1188" y="768"/>
                      </a:lnTo>
                      <a:cubicBezTo>
                        <a:pt x="1188" y="773"/>
                        <a:pt x="1184" y="776"/>
                        <a:pt x="1180" y="776"/>
                      </a:cubicBezTo>
                      <a:close/>
                      <a:moveTo>
                        <a:pt x="63" y="55"/>
                      </a:moveTo>
                      <a:lnTo>
                        <a:pt x="1180" y="55"/>
                      </a:lnTo>
                      <a:cubicBezTo>
                        <a:pt x="1184" y="55"/>
                        <a:pt x="1188" y="58"/>
                        <a:pt x="1188" y="63"/>
                      </a:cubicBezTo>
                      <a:lnTo>
                        <a:pt x="1188" y="129"/>
                      </a:lnTo>
                      <a:lnTo>
                        <a:pt x="55" y="129"/>
                      </a:lnTo>
                      <a:lnTo>
                        <a:pt x="55" y="63"/>
                      </a:lnTo>
                      <a:cubicBezTo>
                        <a:pt x="55" y="58"/>
                        <a:pt x="59" y="55"/>
                        <a:pt x="63" y="55"/>
                      </a:cubicBezTo>
                      <a:close/>
                      <a:moveTo>
                        <a:pt x="1180" y="0"/>
                      </a:moveTo>
                      <a:lnTo>
                        <a:pt x="63" y="0"/>
                      </a:lnTo>
                      <a:cubicBezTo>
                        <a:pt x="28" y="0"/>
                        <a:pt x="0" y="28"/>
                        <a:pt x="0" y="63"/>
                      </a:cubicBezTo>
                      <a:lnTo>
                        <a:pt x="0" y="768"/>
                      </a:lnTo>
                      <a:cubicBezTo>
                        <a:pt x="0" y="803"/>
                        <a:pt x="28" y="831"/>
                        <a:pt x="63" y="831"/>
                      </a:cubicBezTo>
                      <a:lnTo>
                        <a:pt x="1180" y="831"/>
                      </a:lnTo>
                      <a:cubicBezTo>
                        <a:pt x="1215" y="831"/>
                        <a:pt x="1243" y="803"/>
                        <a:pt x="1243" y="768"/>
                      </a:cubicBezTo>
                      <a:lnTo>
                        <a:pt x="1243" y="63"/>
                      </a:lnTo>
                      <a:cubicBezTo>
                        <a:pt x="1243" y="28"/>
                        <a:pt x="1215" y="0"/>
                        <a:pt x="118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cap="flat">
                  <a:noFill/>
                  <a:prstDash val="solid"/>
                </a:ln>
              </p:spPr>
              <p:txBody>
                <a:bodyPr vert="horz" wrap="none" lIns="89999" tIns="44998" rIns="89999" bIns="44998" anchor="ctr" anchorCtr="1" compatLnSpc="0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hangingPunct="0"/>
                  <a:endParaRPr lang="en-US" sz="795">
                    <a:latin typeface="Arial" pitchFamily="18"/>
                    <a:ea typeface="Arial Unicode MS" pitchFamily="2"/>
                    <a:cs typeface="Arial Unicode MS" pitchFamily="2"/>
                  </a:endParaRPr>
                </a:p>
              </p:txBody>
            </p:sp>
            <p:sp>
              <p:nvSpPr>
                <p:cNvPr id="186" name="Freeform 1080">
                  <a:extLst>
                    <a:ext uri="{FF2B5EF4-FFF2-40B4-BE49-F238E27FC236}">
                      <a16:creationId xmlns:a16="http://schemas.microsoft.com/office/drawing/2014/main" id="{C924B546-C143-4B6D-A832-65BF9119F891}"/>
                    </a:ext>
                  </a:extLst>
                </p:cNvPr>
                <p:cNvSpPr/>
                <p:nvPr/>
              </p:nvSpPr>
              <p:spPr>
                <a:xfrm>
                  <a:off x="1197000" y="4092728"/>
                  <a:ext cx="14040" cy="136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40" h="39">
                      <a:moveTo>
                        <a:pt x="20" y="39"/>
                      </a:moveTo>
                      <a:cubicBezTo>
                        <a:pt x="31" y="39"/>
                        <a:pt x="40" y="30"/>
                        <a:pt x="40" y="19"/>
                      </a:cubicBezTo>
                      <a:cubicBezTo>
                        <a:pt x="40" y="8"/>
                        <a:pt x="31" y="0"/>
                        <a:pt x="20" y="0"/>
                      </a:cubicBezTo>
                      <a:cubicBezTo>
                        <a:pt x="9" y="0"/>
                        <a:pt x="0" y="8"/>
                        <a:pt x="0" y="19"/>
                      </a:cubicBezTo>
                      <a:cubicBezTo>
                        <a:pt x="0" y="30"/>
                        <a:pt x="9" y="39"/>
                        <a:pt x="20" y="3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cap="flat">
                  <a:noFill/>
                  <a:prstDash val="solid"/>
                </a:ln>
              </p:spPr>
              <p:txBody>
                <a:bodyPr vert="horz" wrap="none" lIns="89999" tIns="44998" rIns="89999" bIns="44998" anchor="ctr" anchorCtr="1" compatLnSpc="0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hangingPunct="0"/>
                  <a:endParaRPr lang="en-US" sz="795">
                    <a:latin typeface="Arial" pitchFamily="18"/>
                    <a:ea typeface="Arial Unicode MS" pitchFamily="2"/>
                    <a:cs typeface="Arial Unicode MS" pitchFamily="2"/>
                  </a:endParaRPr>
                </a:p>
              </p:txBody>
            </p:sp>
            <p:sp>
              <p:nvSpPr>
                <p:cNvPr id="187" name="Freeform 1081">
                  <a:extLst>
                    <a:ext uri="{FF2B5EF4-FFF2-40B4-BE49-F238E27FC236}">
                      <a16:creationId xmlns:a16="http://schemas.microsoft.com/office/drawing/2014/main" id="{E1271994-8940-4903-A2C6-CF10C64D159F}"/>
                    </a:ext>
                  </a:extLst>
                </p:cNvPr>
                <p:cNvSpPr/>
                <p:nvPr/>
              </p:nvSpPr>
              <p:spPr>
                <a:xfrm>
                  <a:off x="1218600" y="4092728"/>
                  <a:ext cx="14040" cy="136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40" h="39">
                      <a:moveTo>
                        <a:pt x="20" y="39"/>
                      </a:moveTo>
                      <a:cubicBezTo>
                        <a:pt x="31" y="39"/>
                        <a:pt x="40" y="30"/>
                        <a:pt x="40" y="19"/>
                      </a:cubicBezTo>
                      <a:cubicBezTo>
                        <a:pt x="40" y="8"/>
                        <a:pt x="31" y="0"/>
                        <a:pt x="20" y="0"/>
                      </a:cubicBezTo>
                      <a:cubicBezTo>
                        <a:pt x="9" y="0"/>
                        <a:pt x="0" y="8"/>
                        <a:pt x="0" y="19"/>
                      </a:cubicBezTo>
                      <a:cubicBezTo>
                        <a:pt x="0" y="30"/>
                        <a:pt x="9" y="39"/>
                        <a:pt x="20" y="3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cap="flat">
                  <a:noFill/>
                  <a:prstDash val="solid"/>
                </a:ln>
              </p:spPr>
              <p:txBody>
                <a:bodyPr vert="horz" wrap="none" lIns="89999" tIns="44998" rIns="89999" bIns="44998" anchor="ctr" anchorCtr="1" compatLnSpc="0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hangingPunct="0"/>
                  <a:endParaRPr lang="en-US" sz="795">
                    <a:latin typeface="Arial" pitchFamily="18"/>
                    <a:ea typeface="Arial Unicode MS" pitchFamily="2"/>
                    <a:cs typeface="Arial Unicode MS" pitchFamily="2"/>
                  </a:endParaRPr>
                </a:p>
              </p:txBody>
            </p:sp>
            <p:sp>
              <p:nvSpPr>
                <p:cNvPr id="188" name="Freeform 1082">
                  <a:extLst>
                    <a:ext uri="{FF2B5EF4-FFF2-40B4-BE49-F238E27FC236}">
                      <a16:creationId xmlns:a16="http://schemas.microsoft.com/office/drawing/2014/main" id="{BC096EA8-FE67-466B-A472-B29324B6E0FD}"/>
                    </a:ext>
                  </a:extLst>
                </p:cNvPr>
                <p:cNvSpPr/>
                <p:nvPr/>
              </p:nvSpPr>
              <p:spPr>
                <a:xfrm>
                  <a:off x="1240200" y="4092728"/>
                  <a:ext cx="14040" cy="136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40" h="39">
                      <a:moveTo>
                        <a:pt x="20" y="39"/>
                      </a:moveTo>
                      <a:cubicBezTo>
                        <a:pt x="31" y="39"/>
                        <a:pt x="40" y="30"/>
                        <a:pt x="40" y="19"/>
                      </a:cubicBezTo>
                      <a:cubicBezTo>
                        <a:pt x="40" y="8"/>
                        <a:pt x="31" y="0"/>
                        <a:pt x="20" y="0"/>
                      </a:cubicBezTo>
                      <a:cubicBezTo>
                        <a:pt x="9" y="0"/>
                        <a:pt x="0" y="8"/>
                        <a:pt x="0" y="19"/>
                      </a:cubicBezTo>
                      <a:cubicBezTo>
                        <a:pt x="0" y="30"/>
                        <a:pt x="9" y="39"/>
                        <a:pt x="20" y="3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cap="flat">
                  <a:noFill/>
                  <a:prstDash val="solid"/>
                </a:ln>
              </p:spPr>
              <p:txBody>
                <a:bodyPr vert="horz" wrap="none" lIns="89999" tIns="44998" rIns="89999" bIns="44998" anchor="ctr" anchorCtr="1" compatLnSpc="0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hangingPunct="0"/>
                  <a:endParaRPr lang="en-US" sz="795">
                    <a:latin typeface="Arial" pitchFamily="18"/>
                    <a:ea typeface="Arial Unicode MS" pitchFamily="2"/>
                    <a:cs typeface="Arial Unicode MS" pitchFamily="2"/>
                  </a:endParaRPr>
                </a:p>
              </p:txBody>
            </p:sp>
            <p:sp>
              <p:nvSpPr>
                <p:cNvPr id="189" name="Freeform 1083">
                  <a:extLst>
                    <a:ext uri="{FF2B5EF4-FFF2-40B4-BE49-F238E27FC236}">
                      <a16:creationId xmlns:a16="http://schemas.microsoft.com/office/drawing/2014/main" id="{B7B7362F-992A-4F63-8E53-12BB6433E8B2}"/>
                    </a:ext>
                  </a:extLst>
                </p:cNvPr>
                <p:cNvSpPr/>
                <p:nvPr/>
              </p:nvSpPr>
              <p:spPr>
                <a:xfrm>
                  <a:off x="1295280" y="4151048"/>
                  <a:ext cx="174240" cy="1738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485" h="484">
                      <a:moveTo>
                        <a:pt x="244" y="319"/>
                      </a:moveTo>
                      <a:cubicBezTo>
                        <a:pt x="200" y="319"/>
                        <a:pt x="164" y="283"/>
                        <a:pt x="164" y="239"/>
                      </a:cubicBezTo>
                      <a:cubicBezTo>
                        <a:pt x="164" y="194"/>
                        <a:pt x="200" y="158"/>
                        <a:pt x="244" y="158"/>
                      </a:cubicBezTo>
                      <a:cubicBezTo>
                        <a:pt x="289" y="158"/>
                        <a:pt x="325" y="194"/>
                        <a:pt x="325" y="239"/>
                      </a:cubicBezTo>
                      <a:cubicBezTo>
                        <a:pt x="325" y="283"/>
                        <a:pt x="289" y="319"/>
                        <a:pt x="244" y="319"/>
                      </a:cubicBezTo>
                      <a:close/>
                      <a:moveTo>
                        <a:pt x="243" y="0"/>
                      </a:moveTo>
                      <a:cubicBezTo>
                        <a:pt x="178" y="0"/>
                        <a:pt x="117" y="25"/>
                        <a:pt x="71" y="71"/>
                      </a:cubicBezTo>
                      <a:cubicBezTo>
                        <a:pt x="25" y="117"/>
                        <a:pt x="0" y="178"/>
                        <a:pt x="0" y="242"/>
                      </a:cubicBezTo>
                      <a:cubicBezTo>
                        <a:pt x="0" y="305"/>
                        <a:pt x="22" y="364"/>
                        <a:pt x="63" y="408"/>
                      </a:cubicBezTo>
                      <a:cubicBezTo>
                        <a:pt x="110" y="458"/>
                        <a:pt x="178" y="484"/>
                        <a:pt x="260" y="484"/>
                      </a:cubicBezTo>
                      <a:cubicBezTo>
                        <a:pt x="275" y="484"/>
                        <a:pt x="288" y="472"/>
                        <a:pt x="288" y="457"/>
                      </a:cubicBezTo>
                      <a:cubicBezTo>
                        <a:pt x="288" y="442"/>
                        <a:pt x="275" y="429"/>
                        <a:pt x="260" y="429"/>
                      </a:cubicBezTo>
                      <a:cubicBezTo>
                        <a:pt x="194" y="429"/>
                        <a:pt x="140" y="409"/>
                        <a:pt x="103" y="370"/>
                      </a:cubicBezTo>
                      <a:cubicBezTo>
                        <a:pt x="72" y="337"/>
                        <a:pt x="55" y="291"/>
                        <a:pt x="55" y="242"/>
                      </a:cubicBezTo>
                      <a:cubicBezTo>
                        <a:pt x="55" y="192"/>
                        <a:pt x="74" y="145"/>
                        <a:pt x="110" y="110"/>
                      </a:cubicBezTo>
                      <a:cubicBezTo>
                        <a:pt x="145" y="74"/>
                        <a:pt x="192" y="55"/>
                        <a:pt x="243" y="55"/>
                      </a:cubicBezTo>
                      <a:cubicBezTo>
                        <a:pt x="292" y="55"/>
                        <a:pt x="341" y="76"/>
                        <a:pt x="378" y="114"/>
                      </a:cubicBezTo>
                      <a:cubicBezTo>
                        <a:pt x="412" y="150"/>
                        <a:pt x="432" y="196"/>
                        <a:pt x="430" y="242"/>
                      </a:cubicBezTo>
                      <a:cubicBezTo>
                        <a:pt x="428" y="291"/>
                        <a:pt x="412" y="323"/>
                        <a:pt x="407" y="331"/>
                      </a:cubicBezTo>
                      <a:cubicBezTo>
                        <a:pt x="406" y="334"/>
                        <a:pt x="404" y="337"/>
                        <a:pt x="403" y="340"/>
                      </a:cubicBezTo>
                      <a:lnTo>
                        <a:pt x="402" y="341"/>
                      </a:lnTo>
                      <a:cubicBezTo>
                        <a:pt x="392" y="360"/>
                        <a:pt x="384" y="365"/>
                        <a:pt x="381" y="365"/>
                      </a:cubicBezTo>
                      <a:lnTo>
                        <a:pt x="381" y="349"/>
                      </a:lnTo>
                      <a:lnTo>
                        <a:pt x="381" y="134"/>
                      </a:lnTo>
                      <a:cubicBezTo>
                        <a:pt x="381" y="119"/>
                        <a:pt x="369" y="107"/>
                        <a:pt x="354" y="107"/>
                      </a:cubicBezTo>
                      <a:lnTo>
                        <a:pt x="353" y="107"/>
                      </a:lnTo>
                      <a:cubicBezTo>
                        <a:pt x="339" y="107"/>
                        <a:pt x="328" y="117"/>
                        <a:pt x="326" y="131"/>
                      </a:cubicBezTo>
                      <a:cubicBezTo>
                        <a:pt x="303" y="114"/>
                        <a:pt x="275" y="103"/>
                        <a:pt x="244" y="103"/>
                      </a:cubicBezTo>
                      <a:cubicBezTo>
                        <a:pt x="170" y="103"/>
                        <a:pt x="109" y="164"/>
                        <a:pt x="109" y="239"/>
                      </a:cubicBezTo>
                      <a:cubicBezTo>
                        <a:pt x="109" y="313"/>
                        <a:pt x="170" y="374"/>
                        <a:pt x="244" y="374"/>
                      </a:cubicBezTo>
                      <a:cubicBezTo>
                        <a:pt x="275" y="374"/>
                        <a:pt x="303" y="364"/>
                        <a:pt x="326" y="347"/>
                      </a:cubicBezTo>
                      <a:lnTo>
                        <a:pt x="326" y="349"/>
                      </a:lnTo>
                      <a:lnTo>
                        <a:pt x="326" y="365"/>
                      </a:lnTo>
                      <a:cubicBezTo>
                        <a:pt x="326" y="396"/>
                        <a:pt x="351" y="421"/>
                        <a:pt x="382" y="421"/>
                      </a:cubicBezTo>
                      <a:cubicBezTo>
                        <a:pt x="407" y="421"/>
                        <a:pt x="432" y="402"/>
                        <a:pt x="450" y="368"/>
                      </a:cubicBezTo>
                      <a:lnTo>
                        <a:pt x="451" y="367"/>
                      </a:lnTo>
                      <a:cubicBezTo>
                        <a:pt x="452" y="364"/>
                        <a:pt x="454" y="361"/>
                        <a:pt x="455" y="359"/>
                      </a:cubicBezTo>
                      <a:cubicBezTo>
                        <a:pt x="464" y="344"/>
                        <a:pt x="483" y="304"/>
                        <a:pt x="485" y="243"/>
                      </a:cubicBezTo>
                      <a:cubicBezTo>
                        <a:pt x="487" y="183"/>
                        <a:pt x="462" y="122"/>
                        <a:pt x="417" y="75"/>
                      </a:cubicBezTo>
                      <a:cubicBezTo>
                        <a:pt x="371" y="27"/>
                        <a:pt x="307" y="0"/>
                        <a:pt x="243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cap="flat">
                  <a:noFill/>
                  <a:prstDash val="solid"/>
                </a:ln>
              </p:spPr>
              <p:txBody>
                <a:bodyPr vert="horz" wrap="none" lIns="89999" tIns="44998" rIns="89999" bIns="44998" anchor="ctr" anchorCtr="1" compatLnSpc="0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hangingPunct="0"/>
                  <a:endParaRPr lang="en-US" sz="795">
                    <a:latin typeface="Arial" pitchFamily="18"/>
                    <a:ea typeface="Arial Unicode MS" pitchFamily="2"/>
                    <a:cs typeface="Arial Unicode MS" pitchFamily="2"/>
                  </a:endParaRPr>
                </a:p>
              </p:txBody>
            </p:sp>
          </p:grpSp>
        </p:grpSp>
        <p:grpSp>
          <p:nvGrpSpPr>
            <p:cNvPr id="7" name="Grupo 6"/>
            <p:cNvGrpSpPr/>
            <p:nvPr/>
          </p:nvGrpSpPr>
          <p:grpSpPr>
            <a:xfrm>
              <a:off x="2141988" y="4251610"/>
              <a:ext cx="1346901" cy="400110"/>
              <a:chOff x="4985688" y="4085188"/>
              <a:chExt cx="1346901" cy="400110"/>
            </a:xfrm>
          </p:grpSpPr>
          <p:grpSp>
            <p:nvGrpSpPr>
              <p:cNvPr id="171" name="Grupo 170">
                <a:extLst>
                  <a:ext uri="{FF2B5EF4-FFF2-40B4-BE49-F238E27FC236}">
                    <a16:creationId xmlns:a16="http://schemas.microsoft.com/office/drawing/2014/main" id="{46748257-2B8F-4525-BEAD-BECC115F1E91}"/>
                  </a:ext>
                </a:extLst>
              </p:cNvPr>
              <p:cNvGrpSpPr/>
              <p:nvPr/>
            </p:nvGrpSpPr>
            <p:grpSpPr>
              <a:xfrm>
                <a:off x="4985688" y="4085188"/>
                <a:ext cx="1346901" cy="400110"/>
                <a:chOff x="13155893" y="4154165"/>
                <a:chExt cx="2428063" cy="721277"/>
              </a:xfrm>
            </p:grpSpPr>
            <p:sp>
              <p:nvSpPr>
                <p:cNvPr id="180" name="Rectángulo: esquinas redondeadas 179">
                  <a:extLst>
                    <a:ext uri="{FF2B5EF4-FFF2-40B4-BE49-F238E27FC236}">
                      <a16:creationId xmlns:a16="http://schemas.microsoft.com/office/drawing/2014/main" id="{6361BCFC-D9D5-4CC2-B2D3-8B55918D23D1}"/>
                    </a:ext>
                  </a:extLst>
                </p:cNvPr>
                <p:cNvSpPr/>
                <p:nvPr/>
              </p:nvSpPr>
              <p:spPr>
                <a:xfrm>
                  <a:off x="13155893" y="4200842"/>
                  <a:ext cx="600787" cy="568151"/>
                </a:xfrm>
                <a:prstGeom prst="round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s-CO" sz="795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" name="Rectángulo 180">
                  <a:extLst>
                    <a:ext uri="{FF2B5EF4-FFF2-40B4-BE49-F238E27FC236}">
                      <a16:creationId xmlns:a16="http://schemas.microsoft.com/office/drawing/2014/main" id="{8A4531F0-B734-4A10-80F9-58CA5856F1CB}"/>
                    </a:ext>
                  </a:extLst>
                </p:cNvPr>
                <p:cNvSpPr/>
                <p:nvPr/>
              </p:nvSpPr>
              <p:spPr>
                <a:xfrm>
                  <a:off x="13708806" y="4154165"/>
                  <a:ext cx="1875150" cy="721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s-CO" sz="1000" dirty="0">
                      <a:latin typeface="Verdana Pro Light" panose="020B0604020202020204" pitchFamily="34" charset="0"/>
                    </a:rPr>
                    <a:t>Sistema virtual de respuestas</a:t>
                  </a:r>
                </a:p>
              </p:txBody>
            </p:sp>
          </p:grpSp>
          <p:grpSp>
            <p:nvGrpSpPr>
              <p:cNvPr id="173" name="Grupo 172">
                <a:extLst>
                  <a:ext uri="{FF2B5EF4-FFF2-40B4-BE49-F238E27FC236}">
                    <a16:creationId xmlns:a16="http://schemas.microsoft.com/office/drawing/2014/main" id="{424CCA1F-9BC8-4F67-8B75-FCDF0A2D9362}"/>
                  </a:ext>
                </a:extLst>
              </p:cNvPr>
              <p:cNvGrpSpPr/>
              <p:nvPr/>
            </p:nvGrpSpPr>
            <p:grpSpPr>
              <a:xfrm>
                <a:off x="5024421" y="4192050"/>
                <a:ext cx="248027" cy="165950"/>
                <a:chOff x="12376427" y="8850751"/>
                <a:chExt cx="447120" cy="299160"/>
              </a:xfrm>
            </p:grpSpPr>
            <p:sp>
              <p:nvSpPr>
                <p:cNvPr id="174" name="Freeform 1297">
                  <a:extLst>
                    <a:ext uri="{FF2B5EF4-FFF2-40B4-BE49-F238E27FC236}">
                      <a16:creationId xmlns:a16="http://schemas.microsoft.com/office/drawing/2014/main" id="{8CD5D31B-CAC8-4927-AE60-572FD86357D3}"/>
                    </a:ext>
                  </a:extLst>
                </p:cNvPr>
                <p:cNvSpPr/>
                <p:nvPr/>
              </p:nvSpPr>
              <p:spPr>
                <a:xfrm>
                  <a:off x="12376427" y="8850751"/>
                  <a:ext cx="447120" cy="29916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243" h="832">
                      <a:moveTo>
                        <a:pt x="1180" y="777"/>
                      </a:moveTo>
                      <a:lnTo>
                        <a:pt x="1094" y="777"/>
                      </a:lnTo>
                      <a:cubicBezTo>
                        <a:pt x="1095" y="774"/>
                        <a:pt x="1096" y="770"/>
                        <a:pt x="1096" y="767"/>
                      </a:cubicBezTo>
                      <a:lnTo>
                        <a:pt x="1096" y="727"/>
                      </a:lnTo>
                      <a:cubicBezTo>
                        <a:pt x="1096" y="676"/>
                        <a:pt x="1055" y="635"/>
                        <a:pt x="1004" y="634"/>
                      </a:cubicBezTo>
                      <a:lnTo>
                        <a:pt x="1000" y="634"/>
                      </a:lnTo>
                      <a:lnTo>
                        <a:pt x="999" y="634"/>
                      </a:lnTo>
                      <a:cubicBezTo>
                        <a:pt x="984" y="634"/>
                        <a:pt x="970" y="625"/>
                        <a:pt x="964" y="610"/>
                      </a:cubicBezTo>
                      <a:cubicBezTo>
                        <a:pt x="963" y="607"/>
                        <a:pt x="962" y="603"/>
                        <a:pt x="960" y="599"/>
                      </a:cubicBezTo>
                      <a:cubicBezTo>
                        <a:pt x="954" y="585"/>
                        <a:pt x="957" y="569"/>
                        <a:pt x="968" y="559"/>
                      </a:cubicBezTo>
                      <a:lnTo>
                        <a:pt x="968" y="558"/>
                      </a:lnTo>
                      <a:lnTo>
                        <a:pt x="974" y="552"/>
                      </a:lnTo>
                      <a:cubicBezTo>
                        <a:pt x="1009" y="516"/>
                        <a:pt x="1009" y="458"/>
                        <a:pt x="973" y="422"/>
                      </a:cubicBezTo>
                      <a:lnTo>
                        <a:pt x="945" y="394"/>
                      </a:lnTo>
                      <a:cubicBezTo>
                        <a:pt x="909" y="358"/>
                        <a:pt x="851" y="358"/>
                        <a:pt x="815" y="394"/>
                      </a:cubicBezTo>
                      <a:lnTo>
                        <a:pt x="813" y="395"/>
                      </a:lnTo>
                      <a:lnTo>
                        <a:pt x="812" y="396"/>
                      </a:lnTo>
                      <a:cubicBezTo>
                        <a:pt x="801" y="407"/>
                        <a:pt x="785" y="409"/>
                        <a:pt x="771" y="403"/>
                      </a:cubicBezTo>
                      <a:cubicBezTo>
                        <a:pt x="766" y="401"/>
                        <a:pt x="761" y="399"/>
                        <a:pt x="756" y="397"/>
                      </a:cubicBezTo>
                      <a:cubicBezTo>
                        <a:pt x="742" y="391"/>
                        <a:pt x="733" y="378"/>
                        <a:pt x="733" y="362"/>
                      </a:cubicBezTo>
                      <a:cubicBezTo>
                        <a:pt x="733" y="361"/>
                        <a:pt x="732" y="360"/>
                        <a:pt x="732" y="358"/>
                      </a:cubicBezTo>
                      <a:cubicBezTo>
                        <a:pt x="731" y="309"/>
                        <a:pt x="690" y="269"/>
                        <a:pt x="640" y="269"/>
                      </a:cubicBezTo>
                      <a:lnTo>
                        <a:pt x="600" y="269"/>
                      </a:lnTo>
                      <a:cubicBezTo>
                        <a:pt x="549" y="269"/>
                        <a:pt x="508" y="310"/>
                        <a:pt x="507" y="360"/>
                      </a:cubicBezTo>
                      <a:lnTo>
                        <a:pt x="507" y="361"/>
                      </a:lnTo>
                      <a:cubicBezTo>
                        <a:pt x="507" y="361"/>
                        <a:pt x="507" y="362"/>
                        <a:pt x="507" y="363"/>
                      </a:cubicBezTo>
                      <a:cubicBezTo>
                        <a:pt x="507" y="378"/>
                        <a:pt x="498" y="391"/>
                        <a:pt x="484" y="397"/>
                      </a:cubicBezTo>
                      <a:cubicBezTo>
                        <a:pt x="479" y="399"/>
                        <a:pt x="474" y="401"/>
                        <a:pt x="469" y="403"/>
                      </a:cubicBezTo>
                      <a:cubicBezTo>
                        <a:pt x="455" y="410"/>
                        <a:pt x="439" y="407"/>
                        <a:pt x="428" y="396"/>
                      </a:cubicBezTo>
                      <a:cubicBezTo>
                        <a:pt x="427" y="395"/>
                        <a:pt x="425" y="394"/>
                        <a:pt x="424" y="393"/>
                      </a:cubicBezTo>
                      <a:cubicBezTo>
                        <a:pt x="388" y="361"/>
                        <a:pt x="332" y="362"/>
                        <a:pt x="297" y="397"/>
                      </a:cubicBezTo>
                      <a:lnTo>
                        <a:pt x="269" y="425"/>
                      </a:lnTo>
                      <a:cubicBezTo>
                        <a:pt x="233" y="461"/>
                        <a:pt x="233" y="519"/>
                        <a:pt x="268" y="556"/>
                      </a:cubicBezTo>
                      <a:lnTo>
                        <a:pt x="272" y="560"/>
                      </a:lnTo>
                      <a:lnTo>
                        <a:pt x="273" y="560"/>
                      </a:lnTo>
                      <a:cubicBezTo>
                        <a:pt x="283" y="570"/>
                        <a:pt x="286" y="586"/>
                        <a:pt x="281" y="600"/>
                      </a:cubicBezTo>
                      <a:cubicBezTo>
                        <a:pt x="279" y="604"/>
                        <a:pt x="278" y="608"/>
                        <a:pt x="276" y="611"/>
                      </a:cubicBezTo>
                      <a:cubicBezTo>
                        <a:pt x="271" y="626"/>
                        <a:pt x="257" y="635"/>
                        <a:pt x="242" y="636"/>
                      </a:cubicBezTo>
                      <a:cubicBezTo>
                        <a:pt x="241" y="636"/>
                        <a:pt x="240" y="636"/>
                        <a:pt x="239" y="636"/>
                      </a:cubicBezTo>
                      <a:lnTo>
                        <a:pt x="237" y="636"/>
                      </a:lnTo>
                      <a:cubicBezTo>
                        <a:pt x="187" y="637"/>
                        <a:pt x="147" y="678"/>
                        <a:pt x="147" y="728"/>
                      </a:cubicBezTo>
                      <a:lnTo>
                        <a:pt x="147" y="768"/>
                      </a:lnTo>
                      <a:cubicBezTo>
                        <a:pt x="147" y="771"/>
                        <a:pt x="147" y="774"/>
                        <a:pt x="148" y="777"/>
                      </a:cubicBezTo>
                      <a:lnTo>
                        <a:pt x="63" y="777"/>
                      </a:lnTo>
                      <a:cubicBezTo>
                        <a:pt x="59" y="777"/>
                        <a:pt x="55" y="773"/>
                        <a:pt x="55" y="769"/>
                      </a:cubicBezTo>
                      <a:lnTo>
                        <a:pt x="55" y="165"/>
                      </a:lnTo>
                      <a:lnTo>
                        <a:pt x="1188" y="165"/>
                      </a:lnTo>
                      <a:lnTo>
                        <a:pt x="1188" y="769"/>
                      </a:lnTo>
                      <a:cubicBezTo>
                        <a:pt x="1188" y="773"/>
                        <a:pt x="1184" y="777"/>
                        <a:pt x="1180" y="777"/>
                      </a:cubicBezTo>
                      <a:close/>
                      <a:moveTo>
                        <a:pt x="479" y="777"/>
                      </a:moveTo>
                      <a:cubicBezTo>
                        <a:pt x="475" y="764"/>
                        <a:pt x="474" y="751"/>
                        <a:pt x="474" y="738"/>
                      </a:cubicBezTo>
                      <a:cubicBezTo>
                        <a:pt x="474" y="657"/>
                        <a:pt x="539" y="591"/>
                        <a:pt x="620" y="591"/>
                      </a:cubicBezTo>
                      <a:cubicBezTo>
                        <a:pt x="701" y="591"/>
                        <a:pt x="767" y="657"/>
                        <a:pt x="767" y="738"/>
                      </a:cubicBezTo>
                      <a:cubicBezTo>
                        <a:pt x="767" y="751"/>
                        <a:pt x="765" y="764"/>
                        <a:pt x="761" y="777"/>
                      </a:cubicBezTo>
                      <a:close/>
                      <a:moveTo>
                        <a:pt x="312" y="521"/>
                      </a:moveTo>
                      <a:lnTo>
                        <a:pt x="308" y="517"/>
                      </a:lnTo>
                      <a:cubicBezTo>
                        <a:pt x="293" y="502"/>
                        <a:pt x="293" y="478"/>
                        <a:pt x="308" y="464"/>
                      </a:cubicBezTo>
                      <a:lnTo>
                        <a:pt x="336" y="436"/>
                      </a:lnTo>
                      <a:cubicBezTo>
                        <a:pt x="350" y="421"/>
                        <a:pt x="374" y="421"/>
                        <a:pt x="389" y="436"/>
                      </a:cubicBezTo>
                      <a:cubicBezTo>
                        <a:pt x="390" y="437"/>
                        <a:pt x="391" y="438"/>
                        <a:pt x="392" y="438"/>
                      </a:cubicBezTo>
                      <a:cubicBezTo>
                        <a:pt x="419" y="463"/>
                        <a:pt x="458" y="469"/>
                        <a:pt x="492" y="454"/>
                      </a:cubicBezTo>
                      <a:cubicBezTo>
                        <a:pt x="496" y="452"/>
                        <a:pt x="500" y="450"/>
                        <a:pt x="504" y="448"/>
                      </a:cubicBezTo>
                      <a:cubicBezTo>
                        <a:pt x="539" y="434"/>
                        <a:pt x="562" y="401"/>
                        <a:pt x="563" y="364"/>
                      </a:cubicBezTo>
                      <a:lnTo>
                        <a:pt x="563" y="363"/>
                      </a:lnTo>
                      <a:cubicBezTo>
                        <a:pt x="563" y="363"/>
                        <a:pt x="563" y="362"/>
                        <a:pt x="563" y="361"/>
                      </a:cubicBezTo>
                      <a:cubicBezTo>
                        <a:pt x="563" y="341"/>
                        <a:pt x="579" y="324"/>
                        <a:pt x="600" y="324"/>
                      </a:cubicBezTo>
                      <a:lnTo>
                        <a:pt x="640" y="324"/>
                      </a:lnTo>
                      <a:cubicBezTo>
                        <a:pt x="660" y="324"/>
                        <a:pt x="677" y="341"/>
                        <a:pt x="677" y="361"/>
                      </a:cubicBezTo>
                      <a:cubicBezTo>
                        <a:pt x="677" y="363"/>
                        <a:pt x="677" y="364"/>
                        <a:pt x="677" y="365"/>
                      </a:cubicBezTo>
                      <a:cubicBezTo>
                        <a:pt x="679" y="402"/>
                        <a:pt x="701" y="434"/>
                        <a:pt x="736" y="448"/>
                      </a:cubicBezTo>
                      <a:cubicBezTo>
                        <a:pt x="740" y="450"/>
                        <a:pt x="744" y="451"/>
                        <a:pt x="748" y="453"/>
                      </a:cubicBezTo>
                      <a:cubicBezTo>
                        <a:pt x="783" y="469"/>
                        <a:pt x="824" y="462"/>
                        <a:pt x="851" y="435"/>
                      </a:cubicBezTo>
                      <a:lnTo>
                        <a:pt x="853" y="434"/>
                      </a:lnTo>
                      <a:cubicBezTo>
                        <a:pt x="853" y="433"/>
                        <a:pt x="853" y="433"/>
                        <a:pt x="853" y="433"/>
                      </a:cubicBezTo>
                      <a:cubicBezTo>
                        <a:pt x="868" y="418"/>
                        <a:pt x="891" y="419"/>
                        <a:pt x="906" y="433"/>
                      </a:cubicBezTo>
                      <a:lnTo>
                        <a:pt x="934" y="461"/>
                      </a:lnTo>
                      <a:cubicBezTo>
                        <a:pt x="949" y="476"/>
                        <a:pt x="949" y="499"/>
                        <a:pt x="934" y="514"/>
                      </a:cubicBezTo>
                      <a:lnTo>
                        <a:pt x="928" y="520"/>
                      </a:lnTo>
                      <a:cubicBezTo>
                        <a:pt x="903" y="547"/>
                        <a:pt x="895" y="586"/>
                        <a:pt x="909" y="620"/>
                      </a:cubicBezTo>
                      <a:cubicBezTo>
                        <a:pt x="910" y="623"/>
                        <a:pt x="912" y="626"/>
                        <a:pt x="913" y="629"/>
                      </a:cubicBezTo>
                      <a:cubicBezTo>
                        <a:pt x="926" y="665"/>
                        <a:pt x="960" y="689"/>
                        <a:pt x="999" y="690"/>
                      </a:cubicBezTo>
                      <a:lnTo>
                        <a:pt x="1003" y="690"/>
                      </a:lnTo>
                      <a:lnTo>
                        <a:pt x="1004" y="690"/>
                      </a:lnTo>
                      <a:cubicBezTo>
                        <a:pt x="1024" y="690"/>
                        <a:pt x="1041" y="706"/>
                        <a:pt x="1041" y="727"/>
                      </a:cubicBezTo>
                      <a:lnTo>
                        <a:pt x="1041" y="767"/>
                      </a:lnTo>
                      <a:cubicBezTo>
                        <a:pt x="1041" y="770"/>
                        <a:pt x="1042" y="774"/>
                        <a:pt x="1043" y="777"/>
                      </a:cubicBezTo>
                      <a:lnTo>
                        <a:pt x="818" y="777"/>
                      </a:lnTo>
                      <a:cubicBezTo>
                        <a:pt x="821" y="764"/>
                        <a:pt x="822" y="751"/>
                        <a:pt x="822" y="738"/>
                      </a:cubicBezTo>
                      <a:cubicBezTo>
                        <a:pt x="822" y="627"/>
                        <a:pt x="731" y="536"/>
                        <a:pt x="620" y="536"/>
                      </a:cubicBezTo>
                      <a:cubicBezTo>
                        <a:pt x="509" y="536"/>
                        <a:pt x="419" y="627"/>
                        <a:pt x="419" y="738"/>
                      </a:cubicBezTo>
                      <a:cubicBezTo>
                        <a:pt x="419" y="751"/>
                        <a:pt x="420" y="764"/>
                        <a:pt x="422" y="777"/>
                      </a:cubicBezTo>
                      <a:lnTo>
                        <a:pt x="200" y="777"/>
                      </a:lnTo>
                      <a:cubicBezTo>
                        <a:pt x="201" y="774"/>
                        <a:pt x="202" y="771"/>
                        <a:pt x="202" y="768"/>
                      </a:cubicBezTo>
                      <a:lnTo>
                        <a:pt x="202" y="728"/>
                      </a:lnTo>
                      <a:cubicBezTo>
                        <a:pt x="202" y="708"/>
                        <a:pt x="218" y="691"/>
                        <a:pt x="239" y="691"/>
                      </a:cubicBezTo>
                      <a:cubicBezTo>
                        <a:pt x="240" y="691"/>
                        <a:pt x="241" y="691"/>
                        <a:pt x="241" y="691"/>
                      </a:cubicBezTo>
                      <a:lnTo>
                        <a:pt x="243" y="691"/>
                      </a:lnTo>
                      <a:cubicBezTo>
                        <a:pt x="281" y="690"/>
                        <a:pt x="315" y="666"/>
                        <a:pt x="328" y="630"/>
                      </a:cubicBezTo>
                      <a:cubicBezTo>
                        <a:pt x="329" y="627"/>
                        <a:pt x="330" y="624"/>
                        <a:pt x="332" y="621"/>
                      </a:cubicBezTo>
                      <a:cubicBezTo>
                        <a:pt x="346" y="586"/>
                        <a:pt x="338" y="547"/>
                        <a:pt x="312" y="521"/>
                      </a:cubicBezTo>
                      <a:close/>
                      <a:moveTo>
                        <a:pt x="63" y="55"/>
                      </a:moveTo>
                      <a:lnTo>
                        <a:pt x="1180" y="55"/>
                      </a:lnTo>
                      <a:cubicBezTo>
                        <a:pt x="1184" y="55"/>
                        <a:pt x="1188" y="59"/>
                        <a:pt x="1188" y="63"/>
                      </a:cubicBezTo>
                      <a:lnTo>
                        <a:pt x="1188" y="129"/>
                      </a:lnTo>
                      <a:lnTo>
                        <a:pt x="55" y="129"/>
                      </a:lnTo>
                      <a:lnTo>
                        <a:pt x="55" y="63"/>
                      </a:lnTo>
                      <a:cubicBezTo>
                        <a:pt x="55" y="59"/>
                        <a:pt x="59" y="55"/>
                        <a:pt x="63" y="55"/>
                      </a:cubicBezTo>
                      <a:close/>
                      <a:moveTo>
                        <a:pt x="1180" y="0"/>
                      </a:moveTo>
                      <a:lnTo>
                        <a:pt x="63" y="0"/>
                      </a:lnTo>
                      <a:cubicBezTo>
                        <a:pt x="28" y="0"/>
                        <a:pt x="0" y="29"/>
                        <a:pt x="0" y="63"/>
                      </a:cubicBezTo>
                      <a:lnTo>
                        <a:pt x="0" y="769"/>
                      </a:lnTo>
                      <a:cubicBezTo>
                        <a:pt x="0" y="804"/>
                        <a:pt x="28" y="832"/>
                        <a:pt x="63" y="832"/>
                      </a:cubicBezTo>
                      <a:lnTo>
                        <a:pt x="1180" y="832"/>
                      </a:lnTo>
                      <a:cubicBezTo>
                        <a:pt x="1215" y="832"/>
                        <a:pt x="1243" y="804"/>
                        <a:pt x="1243" y="769"/>
                      </a:cubicBezTo>
                      <a:lnTo>
                        <a:pt x="1243" y="63"/>
                      </a:lnTo>
                      <a:cubicBezTo>
                        <a:pt x="1243" y="29"/>
                        <a:pt x="1215" y="0"/>
                        <a:pt x="118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b="0" i="0" u="none" strike="noStrike" kern="1200">
                    <a:ln>
                      <a:noFill/>
                    </a:ln>
                    <a:latin typeface="Arial" pitchFamily="18"/>
                    <a:ea typeface="Arial Unicode MS" pitchFamily="2"/>
                    <a:cs typeface="Arial Unicode MS" pitchFamily="2"/>
                  </a:endParaRPr>
                </a:p>
              </p:txBody>
            </p:sp>
            <p:sp>
              <p:nvSpPr>
                <p:cNvPr id="175" name="Freeform 1298">
                  <a:extLst>
                    <a:ext uri="{FF2B5EF4-FFF2-40B4-BE49-F238E27FC236}">
                      <a16:creationId xmlns:a16="http://schemas.microsoft.com/office/drawing/2014/main" id="{07FAE26C-0B00-430C-A598-CD99CC9874B2}"/>
                    </a:ext>
                  </a:extLst>
                </p:cNvPr>
                <p:cNvSpPr/>
                <p:nvPr/>
              </p:nvSpPr>
              <p:spPr>
                <a:xfrm>
                  <a:off x="12415306" y="8877390"/>
                  <a:ext cx="14040" cy="1404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40" h="40">
                      <a:moveTo>
                        <a:pt x="20" y="40"/>
                      </a:moveTo>
                      <a:cubicBezTo>
                        <a:pt x="31" y="40"/>
                        <a:pt x="40" y="31"/>
                        <a:pt x="40" y="20"/>
                      </a:cubicBezTo>
                      <a:cubicBezTo>
                        <a:pt x="40" y="9"/>
                        <a:pt x="31" y="0"/>
                        <a:pt x="20" y="0"/>
                      </a:cubicBez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31"/>
                        <a:pt x="9" y="40"/>
                        <a:pt x="20" y="4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b="0" i="0" u="none" strike="noStrike" kern="1200">
                    <a:ln>
                      <a:noFill/>
                    </a:ln>
                    <a:latin typeface="Arial" pitchFamily="18"/>
                    <a:ea typeface="Arial Unicode MS" pitchFamily="2"/>
                    <a:cs typeface="Arial Unicode MS" pitchFamily="2"/>
                  </a:endParaRPr>
                </a:p>
              </p:txBody>
            </p:sp>
            <p:sp>
              <p:nvSpPr>
                <p:cNvPr id="176" name="Freeform 1299">
                  <a:extLst>
                    <a:ext uri="{FF2B5EF4-FFF2-40B4-BE49-F238E27FC236}">
                      <a16:creationId xmlns:a16="http://schemas.microsoft.com/office/drawing/2014/main" id="{226E8ED1-8E08-4790-AF59-C14B0F4B05F1}"/>
                    </a:ext>
                  </a:extLst>
                </p:cNvPr>
                <p:cNvSpPr/>
                <p:nvPr/>
              </p:nvSpPr>
              <p:spPr>
                <a:xfrm>
                  <a:off x="12436906" y="8877390"/>
                  <a:ext cx="14040" cy="1404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40" h="40">
                      <a:moveTo>
                        <a:pt x="20" y="40"/>
                      </a:moveTo>
                      <a:cubicBezTo>
                        <a:pt x="31" y="40"/>
                        <a:pt x="40" y="31"/>
                        <a:pt x="40" y="20"/>
                      </a:cubicBezTo>
                      <a:cubicBezTo>
                        <a:pt x="40" y="9"/>
                        <a:pt x="31" y="0"/>
                        <a:pt x="20" y="0"/>
                      </a:cubicBez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31"/>
                        <a:pt x="9" y="40"/>
                        <a:pt x="20" y="4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b="0" i="0" u="none" strike="noStrike" kern="1200">
                    <a:ln>
                      <a:noFill/>
                    </a:ln>
                    <a:latin typeface="Arial" pitchFamily="18"/>
                    <a:ea typeface="Arial Unicode MS" pitchFamily="2"/>
                    <a:cs typeface="Arial Unicode MS" pitchFamily="2"/>
                  </a:endParaRPr>
                </a:p>
              </p:txBody>
            </p:sp>
            <p:sp>
              <p:nvSpPr>
                <p:cNvPr id="177" name="Freeform 1300">
                  <a:extLst>
                    <a:ext uri="{FF2B5EF4-FFF2-40B4-BE49-F238E27FC236}">
                      <a16:creationId xmlns:a16="http://schemas.microsoft.com/office/drawing/2014/main" id="{2954E551-8BB2-414F-A37D-2E189A0FA7CB}"/>
                    </a:ext>
                  </a:extLst>
                </p:cNvPr>
                <p:cNvSpPr/>
                <p:nvPr/>
              </p:nvSpPr>
              <p:spPr>
                <a:xfrm>
                  <a:off x="12458507" y="8877390"/>
                  <a:ext cx="14040" cy="1404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40" h="40">
                      <a:moveTo>
                        <a:pt x="20" y="40"/>
                      </a:moveTo>
                      <a:cubicBezTo>
                        <a:pt x="31" y="40"/>
                        <a:pt x="40" y="31"/>
                        <a:pt x="40" y="20"/>
                      </a:cubicBezTo>
                      <a:cubicBezTo>
                        <a:pt x="40" y="9"/>
                        <a:pt x="31" y="0"/>
                        <a:pt x="20" y="0"/>
                      </a:cubicBez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31"/>
                        <a:pt x="9" y="40"/>
                        <a:pt x="20" y="4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b="0" i="0" u="none" strike="noStrike" kern="1200">
                    <a:ln>
                      <a:noFill/>
                    </a:ln>
                    <a:latin typeface="Arial" pitchFamily="18"/>
                    <a:ea typeface="Arial Unicode MS" pitchFamily="2"/>
                    <a:cs typeface="Arial Unicode MS" pitchFamily="2"/>
                  </a:endParaRPr>
                </a:p>
              </p:txBody>
            </p:sp>
          </p:grpSp>
        </p:grpSp>
        <p:grpSp>
          <p:nvGrpSpPr>
            <p:cNvPr id="21" name="Grupo 20"/>
            <p:cNvGrpSpPr/>
            <p:nvPr/>
          </p:nvGrpSpPr>
          <p:grpSpPr>
            <a:xfrm>
              <a:off x="2151011" y="3841366"/>
              <a:ext cx="1314322" cy="400110"/>
              <a:chOff x="2151011" y="3841366"/>
              <a:chExt cx="1314322" cy="400110"/>
            </a:xfrm>
          </p:grpSpPr>
          <p:grpSp>
            <p:nvGrpSpPr>
              <p:cNvPr id="158" name="Grupo 157">
                <a:extLst>
                  <a:ext uri="{FF2B5EF4-FFF2-40B4-BE49-F238E27FC236}">
                    <a16:creationId xmlns:a16="http://schemas.microsoft.com/office/drawing/2014/main" id="{00C6C647-C02E-49BB-ADD9-858B32C80B25}"/>
                  </a:ext>
                </a:extLst>
              </p:cNvPr>
              <p:cNvGrpSpPr/>
              <p:nvPr/>
            </p:nvGrpSpPr>
            <p:grpSpPr>
              <a:xfrm>
                <a:off x="2151011" y="3841366"/>
                <a:ext cx="1314322" cy="400110"/>
                <a:chOff x="13155893" y="4145910"/>
                <a:chExt cx="2369333" cy="721278"/>
              </a:xfrm>
            </p:grpSpPr>
            <p:sp>
              <p:nvSpPr>
                <p:cNvPr id="215" name="Rectángulo: esquinas redondeadas 214">
                  <a:extLst>
                    <a:ext uri="{FF2B5EF4-FFF2-40B4-BE49-F238E27FC236}">
                      <a16:creationId xmlns:a16="http://schemas.microsoft.com/office/drawing/2014/main" id="{AD66E7BD-B5A4-42F5-AB52-924974C8A5B7}"/>
                    </a:ext>
                  </a:extLst>
                </p:cNvPr>
                <p:cNvSpPr/>
                <p:nvPr/>
              </p:nvSpPr>
              <p:spPr>
                <a:xfrm>
                  <a:off x="13155893" y="4200842"/>
                  <a:ext cx="600787" cy="568151"/>
                </a:xfrm>
                <a:prstGeom prst="round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s-CO" sz="795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" name="Rectángulo 215">
                  <a:extLst>
                    <a:ext uri="{FF2B5EF4-FFF2-40B4-BE49-F238E27FC236}">
                      <a16:creationId xmlns:a16="http://schemas.microsoft.com/office/drawing/2014/main" id="{12CE985A-61CC-4262-B12F-369145E490B9}"/>
                    </a:ext>
                  </a:extLst>
                </p:cNvPr>
                <p:cNvSpPr/>
                <p:nvPr/>
              </p:nvSpPr>
              <p:spPr>
                <a:xfrm>
                  <a:off x="13714091" y="4145910"/>
                  <a:ext cx="1811135" cy="7212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s-CO" sz="1000" dirty="0">
                      <a:latin typeface="Verdana Pro Light" panose="020B0604020202020204" pitchFamily="34" charset="0"/>
                    </a:rPr>
                    <a:t>Asignación de citas virtuales</a:t>
                  </a:r>
                </a:p>
              </p:txBody>
            </p:sp>
          </p:grpSp>
          <p:grpSp>
            <p:nvGrpSpPr>
              <p:cNvPr id="172" name="Grupo 171">
                <a:extLst>
                  <a:ext uri="{FF2B5EF4-FFF2-40B4-BE49-F238E27FC236}">
                    <a16:creationId xmlns:a16="http://schemas.microsoft.com/office/drawing/2014/main" id="{8BF4CCDE-8228-4091-ABB5-C0018CB2FBF6}"/>
                  </a:ext>
                </a:extLst>
              </p:cNvPr>
              <p:cNvGrpSpPr/>
              <p:nvPr/>
            </p:nvGrpSpPr>
            <p:grpSpPr>
              <a:xfrm>
                <a:off x="2183621" y="3897659"/>
                <a:ext cx="265801" cy="274188"/>
                <a:chOff x="12360407" y="8753192"/>
                <a:chExt cx="479160" cy="494279"/>
              </a:xfrm>
            </p:grpSpPr>
            <p:sp>
              <p:nvSpPr>
                <p:cNvPr id="178" name="Freeform 1286">
                  <a:extLst>
                    <a:ext uri="{FF2B5EF4-FFF2-40B4-BE49-F238E27FC236}">
                      <a16:creationId xmlns:a16="http://schemas.microsoft.com/office/drawing/2014/main" id="{F9460330-D26D-4107-A9E7-5082407F1184}"/>
                    </a:ext>
                  </a:extLst>
                </p:cNvPr>
                <p:cNvSpPr/>
                <p:nvPr/>
              </p:nvSpPr>
              <p:spPr>
                <a:xfrm>
                  <a:off x="12360407" y="9027511"/>
                  <a:ext cx="479160" cy="21996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332" h="612">
                      <a:moveTo>
                        <a:pt x="1272" y="274"/>
                      </a:moveTo>
                      <a:cubicBezTo>
                        <a:pt x="1268" y="284"/>
                        <a:pt x="1259" y="291"/>
                        <a:pt x="1249" y="295"/>
                      </a:cubicBezTo>
                      <a:cubicBezTo>
                        <a:pt x="1248" y="295"/>
                        <a:pt x="1248" y="296"/>
                        <a:pt x="1247" y="296"/>
                      </a:cubicBezTo>
                      <a:cubicBezTo>
                        <a:pt x="1044" y="392"/>
                        <a:pt x="709" y="548"/>
                        <a:pt x="675" y="555"/>
                      </a:cubicBezTo>
                      <a:cubicBezTo>
                        <a:pt x="630" y="564"/>
                        <a:pt x="578" y="539"/>
                        <a:pt x="513" y="507"/>
                      </a:cubicBezTo>
                      <a:cubicBezTo>
                        <a:pt x="442" y="473"/>
                        <a:pt x="354" y="430"/>
                        <a:pt x="245" y="424"/>
                      </a:cubicBezTo>
                      <a:lnTo>
                        <a:pt x="218" y="421"/>
                      </a:lnTo>
                      <a:lnTo>
                        <a:pt x="221" y="143"/>
                      </a:lnTo>
                      <a:lnTo>
                        <a:pt x="307" y="143"/>
                      </a:lnTo>
                      <a:cubicBezTo>
                        <a:pt x="325" y="143"/>
                        <a:pt x="374" y="144"/>
                        <a:pt x="398" y="149"/>
                      </a:cubicBezTo>
                      <a:cubicBezTo>
                        <a:pt x="432" y="155"/>
                        <a:pt x="452" y="171"/>
                        <a:pt x="474" y="190"/>
                      </a:cubicBezTo>
                      <a:cubicBezTo>
                        <a:pt x="498" y="210"/>
                        <a:pt x="525" y="232"/>
                        <a:pt x="569" y="243"/>
                      </a:cubicBezTo>
                      <a:cubicBezTo>
                        <a:pt x="633" y="259"/>
                        <a:pt x="812" y="250"/>
                        <a:pt x="838" y="248"/>
                      </a:cubicBezTo>
                      <a:cubicBezTo>
                        <a:pt x="861" y="250"/>
                        <a:pt x="880" y="269"/>
                        <a:pt x="879" y="293"/>
                      </a:cubicBezTo>
                      <a:cubicBezTo>
                        <a:pt x="878" y="316"/>
                        <a:pt x="859" y="335"/>
                        <a:pt x="836" y="335"/>
                      </a:cubicBezTo>
                      <a:cubicBezTo>
                        <a:pt x="835" y="335"/>
                        <a:pt x="835" y="335"/>
                        <a:pt x="835" y="335"/>
                      </a:cubicBezTo>
                      <a:cubicBezTo>
                        <a:pt x="834" y="335"/>
                        <a:pt x="834" y="335"/>
                        <a:pt x="834" y="335"/>
                      </a:cubicBezTo>
                      <a:lnTo>
                        <a:pt x="572" y="330"/>
                      </a:lnTo>
                      <a:cubicBezTo>
                        <a:pt x="563" y="330"/>
                        <a:pt x="555" y="334"/>
                        <a:pt x="549" y="342"/>
                      </a:cubicBezTo>
                      <a:lnTo>
                        <a:pt x="516" y="389"/>
                      </a:lnTo>
                      <a:cubicBezTo>
                        <a:pt x="507" y="401"/>
                        <a:pt x="509" y="418"/>
                        <a:pt x="522" y="427"/>
                      </a:cubicBezTo>
                      <a:cubicBezTo>
                        <a:pt x="527" y="431"/>
                        <a:pt x="532" y="432"/>
                        <a:pt x="538" y="432"/>
                      </a:cubicBezTo>
                      <a:cubicBezTo>
                        <a:pt x="546" y="432"/>
                        <a:pt x="555" y="428"/>
                        <a:pt x="560" y="421"/>
                      </a:cubicBezTo>
                      <a:lnTo>
                        <a:pt x="586" y="385"/>
                      </a:lnTo>
                      <a:lnTo>
                        <a:pt x="833" y="390"/>
                      </a:lnTo>
                      <a:cubicBezTo>
                        <a:pt x="876" y="391"/>
                        <a:pt x="914" y="364"/>
                        <a:pt x="928" y="326"/>
                      </a:cubicBezTo>
                      <a:cubicBezTo>
                        <a:pt x="929" y="326"/>
                        <a:pt x="929" y="325"/>
                        <a:pt x="930" y="325"/>
                      </a:cubicBezTo>
                      <a:cubicBezTo>
                        <a:pt x="932" y="324"/>
                        <a:pt x="1087" y="261"/>
                        <a:pt x="1218" y="214"/>
                      </a:cubicBezTo>
                      <a:cubicBezTo>
                        <a:pt x="1229" y="211"/>
                        <a:pt x="1241" y="211"/>
                        <a:pt x="1251" y="216"/>
                      </a:cubicBezTo>
                      <a:cubicBezTo>
                        <a:pt x="1261" y="221"/>
                        <a:pt x="1269" y="230"/>
                        <a:pt x="1273" y="241"/>
                      </a:cubicBezTo>
                      <a:lnTo>
                        <a:pt x="1274" y="242"/>
                      </a:lnTo>
                      <a:cubicBezTo>
                        <a:pt x="1278" y="253"/>
                        <a:pt x="1277" y="264"/>
                        <a:pt x="1272" y="274"/>
                      </a:cubicBezTo>
                      <a:close/>
                      <a:moveTo>
                        <a:pt x="1326" y="224"/>
                      </a:moveTo>
                      <a:lnTo>
                        <a:pt x="1325" y="222"/>
                      </a:lnTo>
                      <a:cubicBezTo>
                        <a:pt x="1316" y="197"/>
                        <a:pt x="1298" y="177"/>
                        <a:pt x="1275" y="166"/>
                      </a:cubicBezTo>
                      <a:cubicBezTo>
                        <a:pt x="1251" y="155"/>
                        <a:pt x="1224" y="154"/>
                        <a:pt x="1199" y="163"/>
                      </a:cubicBezTo>
                      <a:cubicBezTo>
                        <a:pt x="1096" y="200"/>
                        <a:pt x="978" y="246"/>
                        <a:pt x="931" y="265"/>
                      </a:cubicBezTo>
                      <a:cubicBezTo>
                        <a:pt x="919" y="225"/>
                        <a:pt x="883" y="194"/>
                        <a:pt x="839" y="193"/>
                      </a:cubicBezTo>
                      <a:cubicBezTo>
                        <a:pt x="838" y="193"/>
                        <a:pt x="837" y="193"/>
                        <a:pt x="836" y="193"/>
                      </a:cubicBezTo>
                      <a:cubicBezTo>
                        <a:pt x="782" y="196"/>
                        <a:pt x="631" y="202"/>
                        <a:pt x="582" y="189"/>
                      </a:cubicBezTo>
                      <a:cubicBezTo>
                        <a:pt x="550" y="181"/>
                        <a:pt x="531" y="166"/>
                        <a:pt x="510" y="147"/>
                      </a:cubicBezTo>
                      <a:cubicBezTo>
                        <a:pt x="485" y="127"/>
                        <a:pt x="457" y="103"/>
                        <a:pt x="409" y="94"/>
                      </a:cubicBezTo>
                      <a:cubicBezTo>
                        <a:pt x="375" y="88"/>
                        <a:pt x="310" y="88"/>
                        <a:pt x="307" y="88"/>
                      </a:cubicBezTo>
                      <a:lnTo>
                        <a:pt x="221" y="88"/>
                      </a:lnTo>
                      <a:cubicBezTo>
                        <a:pt x="218" y="39"/>
                        <a:pt x="186" y="1"/>
                        <a:pt x="145" y="1"/>
                      </a:cubicBezTo>
                      <a:lnTo>
                        <a:pt x="34" y="0"/>
                      </a:lnTo>
                      <a:cubicBezTo>
                        <a:pt x="19" y="-1"/>
                        <a:pt x="7" y="12"/>
                        <a:pt x="6" y="27"/>
                      </a:cubicBezTo>
                      <a:cubicBezTo>
                        <a:pt x="6" y="42"/>
                        <a:pt x="18" y="55"/>
                        <a:pt x="34" y="55"/>
                      </a:cubicBezTo>
                      <a:lnTo>
                        <a:pt x="145" y="56"/>
                      </a:lnTo>
                      <a:cubicBezTo>
                        <a:pt x="155" y="56"/>
                        <a:pt x="167" y="74"/>
                        <a:pt x="166" y="97"/>
                      </a:cubicBezTo>
                      <a:lnTo>
                        <a:pt x="162" y="474"/>
                      </a:lnTo>
                      <a:cubicBezTo>
                        <a:pt x="162" y="497"/>
                        <a:pt x="150" y="514"/>
                        <a:pt x="139" y="514"/>
                      </a:cubicBezTo>
                      <a:lnTo>
                        <a:pt x="28" y="513"/>
                      </a:lnTo>
                      <a:cubicBezTo>
                        <a:pt x="13" y="513"/>
                        <a:pt x="0" y="525"/>
                        <a:pt x="0" y="540"/>
                      </a:cubicBezTo>
                      <a:cubicBezTo>
                        <a:pt x="0" y="555"/>
                        <a:pt x="12" y="568"/>
                        <a:pt x="28" y="568"/>
                      </a:cubicBezTo>
                      <a:lnTo>
                        <a:pt x="139" y="569"/>
                      </a:lnTo>
                      <a:cubicBezTo>
                        <a:pt x="182" y="569"/>
                        <a:pt x="216" y="529"/>
                        <a:pt x="217" y="477"/>
                      </a:cubicBezTo>
                      <a:lnTo>
                        <a:pt x="240" y="479"/>
                      </a:lnTo>
                      <a:cubicBezTo>
                        <a:pt x="241" y="479"/>
                        <a:pt x="241" y="479"/>
                        <a:pt x="241" y="479"/>
                      </a:cubicBezTo>
                      <a:cubicBezTo>
                        <a:pt x="339" y="484"/>
                        <a:pt x="419" y="523"/>
                        <a:pt x="489" y="557"/>
                      </a:cubicBezTo>
                      <a:cubicBezTo>
                        <a:pt x="549" y="586"/>
                        <a:pt x="602" y="612"/>
                        <a:pt x="655" y="612"/>
                      </a:cubicBezTo>
                      <a:cubicBezTo>
                        <a:pt x="665" y="612"/>
                        <a:pt x="676" y="611"/>
                        <a:pt x="686" y="609"/>
                      </a:cubicBezTo>
                      <a:cubicBezTo>
                        <a:pt x="737" y="599"/>
                        <a:pt x="1178" y="390"/>
                        <a:pt x="1269" y="346"/>
                      </a:cubicBezTo>
                      <a:cubicBezTo>
                        <a:pt x="1293" y="338"/>
                        <a:pt x="1312" y="320"/>
                        <a:pt x="1322" y="297"/>
                      </a:cubicBezTo>
                      <a:cubicBezTo>
                        <a:pt x="1333" y="274"/>
                        <a:pt x="1335" y="248"/>
                        <a:pt x="1326" y="22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b="0" i="0" u="none" strike="noStrike" kern="1200">
                    <a:ln>
                      <a:noFill/>
                    </a:ln>
                    <a:latin typeface="Arial" pitchFamily="18"/>
                    <a:ea typeface="Arial Unicode MS" pitchFamily="2"/>
                    <a:cs typeface="Arial Unicode MS" pitchFamily="2"/>
                  </a:endParaRPr>
                </a:p>
              </p:txBody>
            </p:sp>
            <p:sp>
              <p:nvSpPr>
                <p:cNvPr id="179" name="Freeform 1287">
                  <a:extLst>
                    <a:ext uri="{FF2B5EF4-FFF2-40B4-BE49-F238E27FC236}">
                      <a16:creationId xmlns:a16="http://schemas.microsoft.com/office/drawing/2014/main" id="{9BFBA8F3-E262-4D26-9D20-2F3C20590913}"/>
                    </a:ext>
                  </a:extLst>
                </p:cNvPr>
                <p:cNvSpPr/>
                <p:nvPr/>
              </p:nvSpPr>
              <p:spPr>
                <a:xfrm>
                  <a:off x="12464808" y="8753192"/>
                  <a:ext cx="325440" cy="32544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905" h="905">
                      <a:moveTo>
                        <a:pt x="169" y="175"/>
                      </a:moveTo>
                      <a:cubicBezTo>
                        <a:pt x="195" y="192"/>
                        <a:pt x="222" y="206"/>
                        <a:pt x="251" y="218"/>
                      </a:cubicBezTo>
                      <a:cubicBezTo>
                        <a:pt x="213" y="284"/>
                        <a:pt x="192" y="354"/>
                        <a:pt x="186" y="425"/>
                      </a:cubicBezTo>
                      <a:lnTo>
                        <a:pt x="57" y="425"/>
                      </a:lnTo>
                      <a:cubicBezTo>
                        <a:pt x="63" y="328"/>
                        <a:pt x="105" y="241"/>
                        <a:pt x="169" y="175"/>
                      </a:cubicBezTo>
                      <a:close/>
                      <a:moveTo>
                        <a:pt x="849" y="425"/>
                      </a:moveTo>
                      <a:lnTo>
                        <a:pt x="720" y="425"/>
                      </a:lnTo>
                      <a:cubicBezTo>
                        <a:pt x="717" y="355"/>
                        <a:pt x="698" y="285"/>
                        <a:pt x="663" y="219"/>
                      </a:cubicBezTo>
                      <a:cubicBezTo>
                        <a:pt x="690" y="208"/>
                        <a:pt x="715" y="195"/>
                        <a:pt x="740" y="179"/>
                      </a:cubicBezTo>
                      <a:cubicBezTo>
                        <a:pt x="802" y="244"/>
                        <a:pt x="842" y="330"/>
                        <a:pt x="849" y="425"/>
                      </a:cubicBezTo>
                      <a:close/>
                      <a:moveTo>
                        <a:pt x="736" y="730"/>
                      </a:moveTo>
                      <a:cubicBezTo>
                        <a:pt x="710" y="713"/>
                        <a:pt x="683" y="699"/>
                        <a:pt x="655" y="687"/>
                      </a:cubicBezTo>
                      <a:cubicBezTo>
                        <a:pt x="692" y="621"/>
                        <a:pt x="714" y="551"/>
                        <a:pt x="719" y="480"/>
                      </a:cubicBezTo>
                      <a:lnTo>
                        <a:pt x="849" y="480"/>
                      </a:lnTo>
                      <a:cubicBezTo>
                        <a:pt x="842" y="577"/>
                        <a:pt x="800" y="665"/>
                        <a:pt x="736" y="730"/>
                      </a:cubicBezTo>
                      <a:close/>
                      <a:moveTo>
                        <a:pt x="351" y="837"/>
                      </a:moveTo>
                      <a:cubicBezTo>
                        <a:pt x="298" y="823"/>
                        <a:pt x="250" y="798"/>
                        <a:pt x="208" y="765"/>
                      </a:cubicBezTo>
                      <a:cubicBezTo>
                        <a:pt x="228" y="754"/>
                        <a:pt x="249" y="744"/>
                        <a:pt x="270" y="735"/>
                      </a:cubicBezTo>
                      <a:cubicBezTo>
                        <a:pt x="293" y="770"/>
                        <a:pt x="320" y="804"/>
                        <a:pt x="351" y="837"/>
                      </a:cubicBezTo>
                      <a:close/>
                      <a:moveTo>
                        <a:pt x="625" y="735"/>
                      </a:moveTo>
                      <a:cubicBezTo>
                        <a:pt x="649" y="744"/>
                        <a:pt x="671" y="755"/>
                        <a:pt x="693" y="768"/>
                      </a:cubicBezTo>
                      <a:cubicBezTo>
                        <a:pt x="647" y="803"/>
                        <a:pt x="594" y="829"/>
                        <a:pt x="535" y="841"/>
                      </a:cubicBezTo>
                      <a:cubicBezTo>
                        <a:pt x="570" y="807"/>
                        <a:pt x="600" y="771"/>
                        <a:pt x="625" y="735"/>
                      </a:cubicBezTo>
                      <a:close/>
                      <a:moveTo>
                        <a:pt x="444" y="849"/>
                      </a:moveTo>
                      <a:cubicBezTo>
                        <a:pt x="396" y="807"/>
                        <a:pt x="356" y="763"/>
                        <a:pt x="325" y="717"/>
                      </a:cubicBezTo>
                      <a:cubicBezTo>
                        <a:pt x="367" y="706"/>
                        <a:pt x="411" y="700"/>
                        <a:pt x="455" y="701"/>
                      </a:cubicBezTo>
                      <a:cubicBezTo>
                        <a:pt x="494" y="702"/>
                        <a:pt x="533" y="707"/>
                        <a:pt x="570" y="717"/>
                      </a:cubicBezTo>
                      <a:cubicBezTo>
                        <a:pt x="537" y="763"/>
                        <a:pt x="494" y="807"/>
                        <a:pt x="444" y="849"/>
                      </a:cubicBezTo>
                      <a:close/>
                      <a:moveTo>
                        <a:pt x="664" y="480"/>
                      </a:moveTo>
                      <a:cubicBezTo>
                        <a:pt x="658" y="545"/>
                        <a:pt x="637" y="608"/>
                        <a:pt x="602" y="668"/>
                      </a:cubicBezTo>
                      <a:cubicBezTo>
                        <a:pt x="555" y="654"/>
                        <a:pt x="506" y="647"/>
                        <a:pt x="456" y="646"/>
                      </a:cubicBezTo>
                      <a:cubicBezTo>
                        <a:pt x="401" y="645"/>
                        <a:pt x="347" y="652"/>
                        <a:pt x="295" y="668"/>
                      </a:cubicBezTo>
                      <a:cubicBezTo>
                        <a:pt x="262" y="607"/>
                        <a:pt x="244" y="544"/>
                        <a:pt x="241" y="480"/>
                      </a:cubicBezTo>
                      <a:close/>
                      <a:moveTo>
                        <a:pt x="450" y="260"/>
                      </a:moveTo>
                      <a:cubicBezTo>
                        <a:pt x="453" y="260"/>
                        <a:pt x="456" y="260"/>
                        <a:pt x="458" y="260"/>
                      </a:cubicBezTo>
                      <a:cubicBezTo>
                        <a:pt x="510" y="260"/>
                        <a:pt x="562" y="252"/>
                        <a:pt x="611" y="238"/>
                      </a:cubicBezTo>
                      <a:cubicBezTo>
                        <a:pt x="644" y="298"/>
                        <a:pt x="662" y="361"/>
                        <a:pt x="665" y="425"/>
                      </a:cubicBezTo>
                      <a:lnTo>
                        <a:pt x="242" y="425"/>
                      </a:lnTo>
                      <a:cubicBezTo>
                        <a:pt x="247" y="361"/>
                        <a:pt x="268" y="298"/>
                        <a:pt x="304" y="237"/>
                      </a:cubicBezTo>
                      <a:cubicBezTo>
                        <a:pt x="351" y="251"/>
                        <a:pt x="400" y="259"/>
                        <a:pt x="450" y="260"/>
                      </a:cubicBezTo>
                      <a:close/>
                      <a:moveTo>
                        <a:pt x="554" y="69"/>
                      </a:moveTo>
                      <a:cubicBezTo>
                        <a:pt x="607" y="83"/>
                        <a:pt x="656" y="108"/>
                        <a:pt x="697" y="140"/>
                      </a:cubicBezTo>
                      <a:cubicBezTo>
                        <a:pt x="677" y="152"/>
                        <a:pt x="657" y="162"/>
                        <a:pt x="635" y="171"/>
                      </a:cubicBezTo>
                      <a:cubicBezTo>
                        <a:pt x="613" y="136"/>
                        <a:pt x="586" y="102"/>
                        <a:pt x="554" y="69"/>
                      </a:cubicBezTo>
                      <a:close/>
                      <a:moveTo>
                        <a:pt x="280" y="170"/>
                      </a:moveTo>
                      <a:cubicBezTo>
                        <a:pt x="257" y="161"/>
                        <a:pt x="234" y="150"/>
                        <a:pt x="212" y="137"/>
                      </a:cubicBezTo>
                      <a:cubicBezTo>
                        <a:pt x="258" y="102"/>
                        <a:pt x="312" y="77"/>
                        <a:pt x="370" y="64"/>
                      </a:cubicBezTo>
                      <a:cubicBezTo>
                        <a:pt x="335" y="99"/>
                        <a:pt x="306" y="134"/>
                        <a:pt x="280" y="170"/>
                      </a:cubicBezTo>
                      <a:close/>
                      <a:moveTo>
                        <a:pt x="461" y="56"/>
                      </a:moveTo>
                      <a:cubicBezTo>
                        <a:pt x="510" y="99"/>
                        <a:pt x="549" y="143"/>
                        <a:pt x="581" y="189"/>
                      </a:cubicBezTo>
                      <a:cubicBezTo>
                        <a:pt x="539" y="200"/>
                        <a:pt x="495" y="205"/>
                        <a:pt x="451" y="204"/>
                      </a:cubicBezTo>
                      <a:cubicBezTo>
                        <a:pt x="411" y="204"/>
                        <a:pt x="373" y="198"/>
                        <a:pt x="335" y="189"/>
                      </a:cubicBezTo>
                      <a:cubicBezTo>
                        <a:pt x="369" y="142"/>
                        <a:pt x="411" y="98"/>
                        <a:pt x="461" y="56"/>
                      </a:cubicBezTo>
                      <a:close/>
                      <a:moveTo>
                        <a:pt x="185" y="480"/>
                      </a:moveTo>
                      <a:cubicBezTo>
                        <a:pt x="188" y="551"/>
                        <a:pt x="207" y="620"/>
                        <a:pt x="242" y="687"/>
                      </a:cubicBezTo>
                      <a:cubicBezTo>
                        <a:pt x="216" y="698"/>
                        <a:pt x="190" y="711"/>
                        <a:pt x="165" y="727"/>
                      </a:cubicBezTo>
                      <a:cubicBezTo>
                        <a:pt x="103" y="662"/>
                        <a:pt x="63" y="575"/>
                        <a:pt x="57" y="480"/>
                      </a:cubicBezTo>
                      <a:close/>
                      <a:moveTo>
                        <a:pt x="429" y="904"/>
                      </a:moveTo>
                      <a:cubicBezTo>
                        <a:pt x="431" y="905"/>
                        <a:pt x="433" y="905"/>
                        <a:pt x="435" y="905"/>
                      </a:cubicBezTo>
                      <a:cubicBezTo>
                        <a:pt x="436" y="905"/>
                        <a:pt x="437" y="905"/>
                        <a:pt x="438" y="905"/>
                      </a:cubicBezTo>
                      <a:cubicBezTo>
                        <a:pt x="443" y="905"/>
                        <a:pt x="448" y="905"/>
                        <a:pt x="453" y="905"/>
                      </a:cubicBezTo>
                      <a:cubicBezTo>
                        <a:pt x="564" y="905"/>
                        <a:pt x="670" y="865"/>
                        <a:pt x="753" y="791"/>
                      </a:cubicBezTo>
                      <a:cubicBezTo>
                        <a:pt x="757" y="789"/>
                        <a:pt x="760" y="786"/>
                        <a:pt x="763" y="782"/>
                      </a:cubicBezTo>
                      <a:lnTo>
                        <a:pt x="764" y="781"/>
                      </a:lnTo>
                      <a:cubicBezTo>
                        <a:pt x="767" y="778"/>
                        <a:pt x="770" y="775"/>
                        <a:pt x="772" y="773"/>
                      </a:cubicBezTo>
                      <a:cubicBezTo>
                        <a:pt x="858" y="687"/>
                        <a:pt x="905" y="574"/>
                        <a:pt x="905" y="453"/>
                      </a:cubicBezTo>
                      <a:cubicBezTo>
                        <a:pt x="905" y="332"/>
                        <a:pt x="858" y="218"/>
                        <a:pt x="772" y="133"/>
                      </a:cubicBezTo>
                      <a:cubicBezTo>
                        <a:pt x="693" y="53"/>
                        <a:pt x="589" y="7"/>
                        <a:pt x="477" y="1"/>
                      </a:cubicBezTo>
                      <a:cubicBezTo>
                        <a:pt x="474" y="0"/>
                        <a:pt x="470" y="0"/>
                        <a:pt x="467" y="1"/>
                      </a:cubicBezTo>
                      <a:cubicBezTo>
                        <a:pt x="463" y="1"/>
                        <a:pt x="458" y="1"/>
                        <a:pt x="454" y="1"/>
                      </a:cubicBezTo>
                      <a:cubicBezTo>
                        <a:pt x="453" y="0"/>
                        <a:pt x="452" y="0"/>
                        <a:pt x="450" y="1"/>
                      </a:cubicBezTo>
                      <a:cubicBezTo>
                        <a:pt x="339" y="1"/>
                        <a:pt x="234" y="42"/>
                        <a:pt x="152" y="115"/>
                      </a:cubicBezTo>
                      <a:cubicBezTo>
                        <a:pt x="148" y="117"/>
                        <a:pt x="145" y="120"/>
                        <a:pt x="143" y="123"/>
                      </a:cubicBezTo>
                      <a:cubicBezTo>
                        <a:pt x="139" y="127"/>
                        <a:pt x="136" y="130"/>
                        <a:pt x="133" y="133"/>
                      </a:cubicBezTo>
                      <a:cubicBezTo>
                        <a:pt x="47" y="218"/>
                        <a:pt x="0" y="332"/>
                        <a:pt x="0" y="453"/>
                      </a:cubicBezTo>
                      <a:cubicBezTo>
                        <a:pt x="0" y="574"/>
                        <a:pt x="47" y="687"/>
                        <a:pt x="133" y="773"/>
                      </a:cubicBezTo>
                      <a:cubicBezTo>
                        <a:pt x="213" y="852"/>
                        <a:pt x="317" y="899"/>
                        <a:pt x="429" y="90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cap="flat">
                  <a:noFill/>
                  <a:prstDash val="solid"/>
                </a:ln>
              </p:spPr>
              <p:txBody>
                <a:bodyPr vert="horz" wrap="none" lIns="90000" tIns="45000" rIns="90000" bIns="45000" anchor="ctr" anchorCtr="1" compatLnSpc="0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</a:pPr>
                  <a:endParaRPr lang="en-US" b="0" i="0" u="none" strike="noStrike" kern="1200">
                    <a:ln>
                      <a:noFill/>
                    </a:ln>
                    <a:latin typeface="Arial" pitchFamily="18"/>
                    <a:ea typeface="Arial Unicode MS" pitchFamily="2"/>
                    <a:cs typeface="Arial Unicode MS" pitchFamily="2"/>
                  </a:endParaRPr>
                </a:p>
              </p:txBody>
            </p:sp>
          </p:grpSp>
        </p:grpSp>
      </p:grpSp>
      <p:grpSp>
        <p:nvGrpSpPr>
          <p:cNvPr id="32" name="Grupo 31"/>
          <p:cNvGrpSpPr/>
          <p:nvPr/>
        </p:nvGrpSpPr>
        <p:grpSpPr>
          <a:xfrm>
            <a:off x="0" y="5437767"/>
            <a:ext cx="12192000" cy="876612"/>
            <a:chOff x="0" y="5437767"/>
            <a:chExt cx="12192000" cy="876612"/>
          </a:xfrm>
        </p:grpSpPr>
        <p:sp>
          <p:nvSpPr>
            <p:cNvPr id="11" name="Rectángulo 10"/>
            <p:cNvSpPr/>
            <p:nvPr/>
          </p:nvSpPr>
          <p:spPr>
            <a:xfrm>
              <a:off x="0" y="5510047"/>
              <a:ext cx="12192000" cy="759319"/>
            </a:xfrm>
            <a:prstGeom prst="rect">
              <a:avLst/>
            </a:prstGeom>
            <a:solidFill>
              <a:schemeClr val="bg1">
                <a:lumMod val="5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CuadroTexto 363">
              <a:extLst>
                <a:ext uri="{FF2B5EF4-FFF2-40B4-BE49-F238E27FC236}">
                  <a16:creationId xmlns:a16="http://schemas.microsoft.com/office/drawing/2014/main" id="{79CC45D0-6F13-4262-AAAA-FA9EB3073381}"/>
                </a:ext>
              </a:extLst>
            </p:cNvPr>
            <p:cNvSpPr txBox="1"/>
            <p:nvPr/>
          </p:nvSpPr>
          <p:spPr>
            <a:xfrm>
              <a:off x="1022434" y="5686275"/>
              <a:ext cx="13073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SGDEA</a:t>
              </a:r>
            </a:p>
            <a:p>
              <a:pPr algn="ctr"/>
              <a:r>
                <a:rPr lang="es-E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VMUMEN</a:t>
              </a:r>
              <a:endParaRPr lang="es-CO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4" name="CuadroTexto 364">
              <a:extLst>
                <a:ext uri="{FF2B5EF4-FFF2-40B4-BE49-F238E27FC236}">
                  <a16:creationId xmlns:a16="http://schemas.microsoft.com/office/drawing/2014/main" id="{CE3C146C-E3E7-48ED-AE36-EAF3E6766EE0}"/>
                </a:ext>
              </a:extLst>
            </p:cNvPr>
            <p:cNvSpPr txBox="1"/>
            <p:nvPr/>
          </p:nvSpPr>
          <p:spPr>
            <a:xfrm>
              <a:off x="2652963" y="5670440"/>
              <a:ext cx="20749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Sistema de información de gestión documental</a:t>
              </a:r>
              <a:endParaRPr lang="es-CO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5" name="CuadroTexto 365">
              <a:extLst>
                <a:ext uri="{FF2B5EF4-FFF2-40B4-BE49-F238E27FC236}">
                  <a16:creationId xmlns:a16="http://schemas.microsoft.com/office/drawing/2014/main" id="{890EC98D-C3A3-4F26-B893-19C46925F875}"/>
                </a:ext>
              </a:extLst>
            </p:cNvPr>
            <p:cNvSpPr txBox="1"/>
            <p:nvPr/>
          </p:nvSpPr>
          <p:spPr>
            <a:xfrm>
              <a:off x="5671425" y="5818294"/>
              <a:ext cx="14702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Convalidaciones</a:t>
              </a:r>
              <a:endParaRPr lang="es-CO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6" name="CuadroTexto 366">
              <a:extLst>
                <a:ext uri="{FF2B5EF4-FFF2-40B4-BE49-F238E27FC236}">
                  <a16:creationId xmlns:a16="http://schemas.microsoft.com/office/drawing/2014/main" id="{5BA97565-4ED9-48A6-AD79-1261311F7ED7}"/>
                </a:ext>
              </a:extLst>
            </p:cNvPr>
            <p:cNvSpPr txBox="1"/>
            <p:nvPr/>
          </p:nvSpPr>
          <p:spPr>
            <a:xfrm>
              <a:off x="6996645" y="5717308"/>
              <a:ext cx="23714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SACES</a:t>
              </a:r>
            </a:p>
            <a:p>
              <a:pPr algn="ctr"/>
              <a:r>
                <a:rPr lang="es-E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SNIES</a:t>
              </a:r>
              <a:endParaRPr lang="es-CO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7" name="CuadroTexto 367">
              <a:extLst>
                <a:ext uri="{FF2B5EF4-FFF2-40B4-BE49-F238E27FC236}">
                  <a16:creationId xmlns:a16="http://schemas.microsoft.com/office/drawing/2014/main" id="{B6236FD5-6EBF-4619-A3E5-F19C99EBD53C}"/>
                </a:ext>
              </a:extLst>
            </p:cNvPr>
            <p:cNvSpPr txBox="1"/>
            <p:nvPr/>
          </p:nvSpPr>
          <p:spPr>
            <a:xfrm>
              <a:off x="8672710" y="5822165"/>
              <a:ext cx="23714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Base de datos</a:t>
              </a:r>
              <a:endParaRPr lang="es-CO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7" name="Imagen 2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3917" y="5540103"/>
              <a:ext cx="571233" cy="690564"/>
            </a:xfrm>
            <a:prstGeom prst="rect">
              <a:avLst/>
            </a:prstGeom>
          </p:spPr>
        </p:pic>
        <p:pic>
          <p:nvPicPr>
            <p:cNvPr id="28" name="Imagen 27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7881" y="5510047"/>
              <a:ext cx="850627" cy="763952"/>
            </a:xfrm>
            <a:prstGeom prst="rect">
              <a:avLst/>
            </a:prstGeom>
          </p:spPr>
        </p:pic>
        <p:pic>
          <p:nvPicPr>
            <p:cNvPr id="29" name="Imagen 28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6902" y="5456390"/>
              <a:ext cx="955334" cy="857989"/>
            </a:xfrm>
            <a:prstGeom prst="rect">
              <a:avLst/>
            </a:prstGeom>
          </p:spPr>
        </p:pic>
        <p:pic>
          <p:nvPicPr>
            <p:cNvPr id="31" name="Imagen 30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2098" y="5437767"/>
              <a:ext cx="951544" cy="8545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16701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2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animBg="1"/>
      <p:bldP spid="137" grpId="0" animBg="1"/>
      <p:bldP spid="9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>
            <a:extLst>
              <a:ext uri="{FF2B5EF4-FFF2-40B4-BE49-F238E27FC236}">
                <a16:creationId xmlns:a16="http://schemas.microsoft.com/office/drawing/2014/main" id="{5133EB7F-6E1E-4F9E-9F41-D237044CD8A2}"/>
              </a:ext>
            </a:extLst>
          </p:cNvPr>
          <p:cNvSpPr txBox="1">
            <a:spLocks/>
          </p:cNvSpPr>
          <p:nvPr/>
        </p:nvSpPr>
        <p:spPr>
          <a:xfrm>
            <a:off x="441790" y="508130"/>
            <a:ext cx="5105979" cy="38087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>
            <a:lvl1pPr>
              <a:defRPr sz="2300" b="1" i="0">
                <a:solidFill>
                  <a:srgbClr val="2D303C"/>
                </a:solidFill>
                <a:latin typeface="Arial"/>
                <a:ea typeface="+mj-ea"/>
                <a:cs typeface="Arial"/>
              </a:defRPr>
            </a:lvl1pPr>
          </a:lstStyle>
          <a:p>
            <a:pPr algn="just">
              <a:defRPr sz="4900">
                <a:solidFill>
                  <a:srgbClr val="3256A7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2400" dirty="0">
                <a:solidFill>
                  <a:srgbClr val="B43737"/>
                </a:solidFill>
                <a:latin typeface="Helvetica" charset="0"/>
                <a:ea typeface="+mn-ea"/>
                <a:cs typeface="Helvetica" charset="0"/>
                <a:sym typeface="Arial"/>
              </a:rPr>
              <a:t>Gestión de PQRSD</a:t>
            </a:r>
            <a:endParaRPr lang="es-US" sz="2400" dirty="0">
              <a:solidFill>
                <a:srgbClr val="B43737"/>
              </a:solidFill>
              <a:latin typeface="Helvetica" charset="0"/>
              <a:ea typeface="+mn-ea"/>
              <a:cs typeface="Helvetica" charset="0"/>
              <a:sym typeface="Arial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2316C89-E576-4825-8880-96DA8A02ADB8}"/>
              </a:ext>
            </a:extLst>
          </p:cNvPr>
          <p:cNvSpPr txBox="1"/>
          <p:nvPr/>
        </p:nvSpPr>
        <p:spPr>
          <a:xfrm>
            <a:off x="441790" y="2782669"/>
            <a:ext cx="104162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hlinkClick r:id="rId2"/>
              </a:rPr>
              <a:t>https://drive.google.com/file/d/1WGqm7YWWLr_KP3B1kILYoCqrq-_12j5W/view?usp=share_link</a:t>
            </a:r>
            <a:endParaRPr lang="es-CO" dirty="0"/>
          </a:p>
          <a:p>
            <a:endParaRPr lang="es-CO" dirty="0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1AA79752-F63C-4FE2-9CE3-A700BE644541}"/>
              </a:ext>
            </a:extLst>
          </p:cNvPr>
          <p:cNvSpPr txBox="1">
            <a:spLocks/>
          </p:cNvSpPr>
          <p:nvPr/>
        </p:nvSpPr>
        <p:spPr>
          <a:xfrm>
            <a:off x="441790" y="2165674"/>
            <a:ext cx="8370907" cy="38087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>
            <a:lvl1pPr>
              <a:defRPr sz="2300" b="1" i="0">
                <a:solidFill>
                  <a:srgbClr val="2D303C"/>
                </a:solidFill>
                <a:latin typeface="Arial"/>
                <a:ea typeface="+mj-ea"/>
                <a:cs typeface="Arial"/>
              </a:defRPr>
            </a:lvl1pPr>
          </a:lstStyle>
          <a:p>
            <a:pPr algn="just">
              <a:defRPr sz="4900">
                <a:solidFill>
                  <a:srgbClr val="3256A7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2400" b="0" dirty="0">
                <a:solidFill>
                  <a:schemeClr val="bg2">
                    <a:lumMod val="50000"/>
                  </a:schemeClr>
                </a:solidFill>
                <a:latin typeface="Helvetica" charset="0"/>
                <a:ea typeface="+mn-ea"/>
                <a:cs typeface="Helvetica" charset="0"/>
                <a:sym typeface="Arial"/>
              </a:rPr>
              <a:t>Video de derecho de petición como falta disciplinaria</a:t>
            </a:r>
            <a:endParaRPr lang="es-US" sz="2400" b="0" dirty="0">
              <a:solidFill>
                <a:schemeClr val="bg2">
                  <a:lumMod val="50000"/>
                </a:schemeClr>
              </a:solidFill>
              <a:latin typeface="Helvetica" charset="0"/>
              <a:ea typeface="+mn-ea"/>
              <a:cs typeface="Helvetica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709076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055903"/>
            <a:ext cx="8560904" cy="746194"/>
          </a:xfrm>
        </p:spPr>
        <p:txBody>
          <a:bodyPr>
            <a:normAutofit fontScale="90000"/>
          </a:bodyPr>
          <a:lstStyle/>
          <a:p>
            <a:r>
              <a:rPr lang="es-CO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POLÍTICA DE GESTIÓN DOCUMENTAL</a:t>
            </a:r>
            <a:br>
              <a:rPr lang="es-CO" sz="4800" b="1" dirty="0">
                <a:solidFill>
                  <a:srgbClr val="B43737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s-CO" sz="4800" b="1" dirty="0">
              <a:solidFill>
                <a:schemeClr val="bg1"/>
              </a:solidFill>
              <a:highlight>
                <a:srgbClr val="FFFF00"/>
              </a:highlight>
              <a:latin typeface="Helvetica" pitchFamily="2" charset="0"/>
            </a:endParaRPr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01C0A240-9320-41E6-BA93-8EAFC882CB5F}"/>
              </a:ext>
            </a:extLst>
          </p:cNvPr>
          <p:cNvSpPr txBox="1">
            <a:spLocks/>
          </p:cNvSpPr>
          <p:nvPr/>
        </p:nvSpPr>
        <p:spPr>
          <a:xfrm>
            <a:off x="318526" y="299914"/>
            <a:ext cx="8652800" cy="38087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>
            <a:lvl1pPr>
              <a:defRPr sz="2300" b="1" i="0">
                <a:solidFill>
                  <a:srgbClr val="2D303C"/>
                </a:solidFill>
                <a:latin typeface="Arial"/>
                <a:ea typeface="+mj-ea"/>
                <a:cs typeface="Arial"/>
              </a:defRPr>
            </a:lvl1pPr>
          </a:lstStyle>
          <a:p>
            <a:pPr algn="just">
              <a:defRPr sz="4900">
                <a:solidFill>
                  <a:srgbClr val="3256A7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2400" dirty="0">
                <a:solidFill>
                  <a:srgbClr val="B43737"/>
                </a:solidFill>
                <a:latin typeface="Helvetica" charset="0"/>
                <a:ea typeface="+mn-ea"/>
                <a:cs typeface="Helvetica" charset="0"/>
                <a:sym typeface="Arial"/>
              </a:rPr>
              <a:t>Política de Gestión Documental</a:t>
            </a:r>
            <a:endParaRPr lang="es-US" sz="2400" dirty="0">
              <a:solidFill>
                <a:srgbClr val="B43737"/>
              </a:solidFill>
              <a:latin typeface="Helvetica" charset="0"/>
              <a:ea typeface="+mn-ea"/>
              <a:cs typeface="Helvetica" charset="0"/>
              <a:sym typeface="Arial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8726E15-04FD-49A2-B534-C5CDC9354143}"/>
              </a:ext>
            </a:extLst>
          </p:cNvPr>
          <p:cNvSpPr txBox="1"/>
          <p:nvPr/>
        </p:nvSpPr>
        <p:spPr>
          <a:xfrm>
            <a:off x="5080339" y="6639446"/>
            <a:ext cx="20313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www.mineducacion.gov.co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D1CEB83-97B9-445C-980F-018DDC1851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1643" y="1352474"/>
            <a:ext cx="5275911" cy="5260428"/>
          </a:xfrm>
          <a:prstGeom prst="rect">
            <a:avLst/>
          </a:prstGeom>
        </p:spPr>
      </p:pic>
      <p:pic>
        <p:nvPicPr>
          <p:cNvPr id="8" name="Imagen 7" descr="Image vectorielle gratuite: Document, Icône, Ordinateur ...">
            <a:extLst>
              <a:ext uri="{FF2B5EF4-FFF2-40B4-BE49-F238E27FC236}">
                <a16:creationId xmlns:a16="http://schemas.microsoft.com/office/drawing/2014/main" id="{9A857D1B-AEFA-47EA-9CAD-0E9654C65E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6178">
            <a:off x="4555793" y="1539858"/>
            <a:ext cx="2124635" cy="2124635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DCCADFE4-2B2F-43F8-B3A8-4E8E228AD033}"/>
              </a:ext>
            </a:extLst>
          </p:cNvPr>
          <p:cNvSpPr/>
          <p:nvPr/>
        </p:nvSpPr>
        <p:spPr>
          <a:xfrm>
            <a:off x="1206821" y="2336970"/>
            <a:ext cx="274626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s-ES" sz="4000" b="1" dirty="0">
                <a:solidFill>
                  <a:srgbClr val="B4373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¿QUÉ ES?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370321D-8931-42BA-854C-7708CC6F6140}"/>
              </a:ext>
            </a:extLst>
          </p:cNvPr>
          <p:cNvSpPr txBox="1"/>
          <p:nvPr/>
        </p:nvSpPr>
        <p:spPr>
          <a:xfrm>
            <a:off x="1138018" y="3436097"/>
            <a:ext cx="328108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Documento en el cual se asume el compromiso Institucional para la implementación de buenas prácticas en la gestión documental.</a:t>
            </a:r>
          </a:p>
        </p:txBody>
      </p:sp>
    </p:spTree>
    <p:extLst>
      <p:ext uri="{BB962C8B-B14F-4D97-AF65-F5344CB8AC3E}">
        <p14:creationId xmlns:p14="http://schemas.microsoft.com/office/powerpoint/2010/main" val="4036524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963E9FF8-726C-C90D-F2BB-C32B8EBE4472}"/>
              </a:ext>
            </a:extLst>
          </p:cNvPr>
          <p:cNvSpPr txBox="1"/>
          <p:nvPr/>
        </p:nvSpPr>
        <p:spPr>
          <a:xfrm>
            <a:off x="5099573" y="6639446"/>
            <a:ext cx="19928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www.mineducacion.gov.co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B712C6BB-5670-B315-B1B9-240527A3D1FA}"/>
              </a:ext>
            </a:extLst>
          </p:cNvPr>
          <p:cNvSpPr txBox="1"/>
          <p:nvPr/>
        </p:nvSpPr>
        <p:spPr>
          <a:xfrm>
            <a:off x="2361234" y="364568"/>
            <a:ext cx="4444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/>
            <a:r>
              <a:rPr lang="en-US" sz="2000" dirty="0">
                <a:solidFill>
                  <a:srgbClr val="C00000"/>
                </a:solidFill>
                <a:cs typeface="Arial" panose="020B0604020202020204" pitchFamily="34" charset="0"/>
              </a:rPr>
              <a:t>Política de Gestión Documental</a:t>
            </a:r>
          </a:p>
        </p:txBody>
      </p:sp>
      <p:sp>
        <p:nvSpPr>
          <p:cNvPr id="3" name="Google Shape;896;p46">
            <a:extLst>
              <a:ext uri="{FF2B5EF4-FFF2-40B4-BE49-F238E27FC236}">
                <a16:creationId xmlns:a16="http://schemas.microsoft.com/office/drawing/2014/main" id="{5C51440E-D45E-7260-3171-BE6EAE83DE1F}"/>
              </a:ext>
            </a:extLst>
          </p:cNvPr>
          <p:cNvSpPr txBox="1">
            <a:spLocks/>
          </p:cNvSpPr>
          <p:nvPr/>
        </p:nvSpPr>
        <p:spPr>
          <a:xfrm>
            <a:off x="1843791" y="900227"/>
            <a:ext cx="7315200" cy="697079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marL="228600" lvl="0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None/>
              <a:defRPr sz="2533" b="0" i="0" kern="1200">
                <a:solidFill>
                  <a:srgbClr val="FFFFFF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L="685800" lvl="1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None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None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None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None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None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None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None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None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da-DK" sz="3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¿Dónde se encuentra?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BE63276-9CA4-199A-AB28-D0165F8BCE6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41" t="8568" r="1029" b="6251"/>
          <a:stretch/>
        </p:blipFill>
        <p:spPr>
          <a:xfrm>
            <a:off x="405998" y="1872474"/>
            <a:ext cx="5690002" cy="4209784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0451C24-A20A-2F3A-A99D-90DAF027B7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254" t="8568" r="33635" b="6251"/>
          <a:stretch/>
        </p:blipFill>
        <p:spPr>
          <a:xfrm>
            <a:off x="5984206" y="1872474"/>
            <a:ext cx="5690002" cy="426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52664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45AC561CF32BA42955079D571488521" ma:contentTypeVersion="14" ma:contentTypeDescription="Crear nuevo documento." ma:contentTypeScope="" ma:versionID="0e6d37b44de87402eb0be73ab314306c">
  <xsd:schema xmlns:xsd="http://www.w3.org/2001/XMLSchema" xmlns:xs="http://www.w3.org/2001/XMLSchema" xmlns:p="http://schemas.microsoft.com/office/2006/metadata/properties" xmlns:ns2="59e03ba4-1c42-4356-af3e-449ebbe58953" xmlns:ns3="b99b2761-97f8-4f04-adaa-f8438cc2906d" targetNamespace="http://schemas.microsoft.com/office/2006/metadata/properties" ma:root="true" ma:fieldsID="57de56eba8b4e464fc551ba263a068e8" ns2:_="" ns3:_="">
    <xsd:import namespace="59e03ba4-1c42-4356-af3e-449ebbe58953"/>
    <xsd:import namespace="b99b2761-97f8-4f04-adaa-f8438cc2906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e03ba4-1c42-4356-af3e-449ebbe5895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b2761-97f8-4f04-adaa-f8438cc2906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634def48-df81-44b0-ba0b-8c7a6e749775}" ma:internalName="TaxCatchAll" ma:showField="CatchAllData" ma:web="b99b2761-97f8-4f04-adaa-f8438cc2906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99b2761-97f8-4f04-adaa-f8438cc2906d" xsi:nil="true"/>
    <lcf76f155ced4ddcb4097134ff3c332f xmlns="59e03ba4-1c42-4356-af3e-449ebbe5895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758741B-0DA2-42A4-9B7C-632AC024FDEA}"/>
</file>

<file path=customXml/itemProps2.xml><?xml version="1.0" encoding="utf-8"?>
<ds:datastoreItem xmlns:ds="http://schemas.openxmlformats.org/officeDocument/2006/customXml" ds:itemID="{57154610-2A1C-417D-9E31-1CD2270471C6}"/>
</file>

<file path=customXml/itemProps3.xml><?xml version="1.0" encoding="utf-8"?>
<ds:datastoreItem xmlns:ds="http://schemas.openxmlformats.org/officeDocument/2006/customXml" ds:itemID="{A614F753-9FB7-40B3-96B3-74FF23A73F6E}"/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983</Words>
  <Application>Microsoft Office PowerPoint</Application>
  <PresentationFormat>Panorámica</PresentationFormat>
  <Paragraphs>143</Paragraphs>
  <Slides>20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Helvetica</vt:lpstr>
      <vt:lpstr>Lucida Sans Unicode</vt:lpstr>
      <vt:lpstr>Verdana Pro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POLÍTICA DE GESTIÓN DOCUMENTAL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Maryuri Ivone Acosta</dc:creator>
  <cp:lastModifiedBy>Maryuri Ivone Acosta</cp:lastModifiedBy>
  <cp:revision>4</cp:revision>
  <dcterms:created xsi:type="dcterms:W3CDTF">2023-09-25T18:45:19Z</dcterms:created>
  <dcterms:modified xsi:type="dcterms:W3CDTF">2023-11-02T21:56:02Z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0x010100C45AC561CF32BA42955079D571488521</vt:lpwstr>
  </property>
</Properties>
</file>